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oboto Medium"/>
      <p:regular r:id="rId24"/>
      <p:bold r:id="rId25"/>
      <p:italic r:id="rId26"/>
      <p:boldItalic r:id="rId27"/>
    </p:embeddedFont>
    <p:embeddedFont>
      <p:font typeface="Robo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Medium-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Medium-italic.fntdata"/><Relationship Id="rId25" Type="http://schemas.openxmlformats.org/officeDocument/2006/relationships/font" Target="fonts/RobotoMedium-bold.fntdata"/><Relationship Id="rId28" Type="http://schemas.openxmlformats.org/officeDocument/2006/relationships/font" Target="fonts/Roboto-regular.fntdata"/><Relationship Id="rId27" Type="http://schemas.openxmlformats.org/officeDocument/2006/relationships/font" Target="fonts/RobotoMedium-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f87c684cf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f87c684cf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fc2794d90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fc2794d90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fc2794d90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fc2794d90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fc2794d90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fc2794d90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f87c684cf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f87c684cf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fc2794d90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fc2794d90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fc2794d90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fc2794d90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fc2794d90c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fc2794d90c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f87c684cf2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f87c684cf2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fc2794d90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fc2794d90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f87c684cf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f87c684cf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f87c684cf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f87c684cf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f87c684cf2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f87c684cf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f87c684cf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f87c684cf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fc2794d90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fc2794d90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f87c684cf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f87c684cf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fc2794d90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fc2794d90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fc2794d90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fc2794d90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jpg"/><Relationship Id="rId6"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400" y="2201200"/>
            <a:ext cx="6321600" cy="1167000"/>
          </a:xfrm>
          <a:prstGeom prst="rect">
            <a:avLst/>
          </a:prstGeom>
          <a:no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3200">
                <a:solidFill>
                  <a:srgbClr val="434343"/>
                </a:solidFill>
                <a:latin typeface="Roboto Medium"/>
                <a:ea typeface="Roboto Medium"/>
                <a:cs typeface="Roboto Medium"/>
                <a:sym typeface="Roboto Medium"/>
              </a:rPr>
              <a:t>Community Engagement 101</a:t>
            </a:r>
            <a:endParaRPr sz="3200">
              <a:solidFill>
                <a:srgbClr val="434343"/>
              </a:solidFill>
              <a:latin typeface="Roboto Medium"/>
              <a:ea typeface="Roboto Medium"/>
              <a:cs typeface="Roboto Medium"/>
              <a:sym typeface="Roboto Medium"/>
            </a:endParaRPr>
          </a:p>
        </p:txBody>
      </p:sp>
      <p:sp>
        <p:nvSpPr>
          <p:cNvPr id="55" name="Google Shape;55;p13"/>
          <p:cNvSpPr/>
          <p:nvPr/>
        </p:nvSpPr>
        <p:spPr>
          <a:xfrm>
            <a:off x="6385200" y="1824300"/>
            <a:ext cx="2758800" cy="3306600"/>
          </a:xfrm>
          <a:prstGeom prst="rect">
            <a:avLst/>
          </a:prstGeom>
          <a:solidFill>
            <a:srgbClr val="C5299B"/>
          </a:solidFill>
          <a:ln cap="flat" cmpd="sng" w="9525">
            <a:solidFill>
              <a:srgbClr val="C529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ph idx="1" type="subTitle"/>
          </p:nvPr>
        </p:nvSpPr>
        <p:spPr>
          <a:xfrm>
            <a:off x="-2400" y="3694425"/>
            <a:ext cx="6321600" cy="5913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lang="en" sz="2400">
                <a:solidFill>
                  <a:srgbClr val="434343"/>
                </a:solidFill>
                <a:highlight>
                  <a:schemeClr val="lt1"/>
                </a:highlight>
                <a:latin typeface="Roboto"/>
                <a:ea typeface="Roboto"/>
                <a:cs typeface="Roboto"/>
                <a:sym typeface="Roboto"/>
              </a:rPr>
              <a:t>Presented to the Moolin Seminar</a:t>
            </a:r>
            <a:endParaRPr sz="2400">
              <a:solidFill>
                <a:srgbClr val="434343"/>
              </a:solidFill>
              <a:highlight>
                <a:schemeClr val="lt1"/>
              </a:highlight>
              <a:latin typeface="Roboto"/>
              <a:ea typeface="Roboto"/>
              <a:cs typeface="Roboto"/>
              <a:sym typeface="Roboto"/>
            </a:endParaRPr>
          </a:p>
        </p:txBody>
      </p:sp>
      <p:sp>
        <p:nvSpPr>
          <p:cNvPr id="57" name="Google Shape;57;p13"/>
          <p:cNvSpPr txBox="1"/>
          <p:nvPr/>
        </p:nvSpPr>
        <p:spPr>
          <a:xfrm>
            <a:off x="6587725" y="2176225"/>
            <a:ext cx="2318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lt1"/>
                </a:solidFill>
                <a:latin typeface="Roboto Medium"/>
                <a:ea typeface="Roboto Medium"/>
                <a:cs typeface="Roboto Medium"/>
                <a:sym typeface="Roboto Medium"/>
              </a:rPr>
              <a:t>Alli Harvey</a:t>
            </a:r>
            <a:endParaRPr sz="1800">
              <a:solidFill>
                <a:schemeClr val="lt1"/>
              </a:solidFill>
              <a:latin typeface="Roboto Medium"/>
              <a:ea typeface="Roboto Medium"/>
              <a:cs typeface="Roboto Medium"/>
              <a:sym typeface="Roboto Medium"/>
            </a:endParaRPr>
          </a:p>
        </p:txBody>
      </p:sp>
      <p:sp>
        <p:nvSpPr>
          <p:cNvPr id="58" name="Google Shape;58;p13"/>
          <p:cNvSpPr txBox="1"/>
          <p:nvPr/>
        </p:nvSpPr>
        <p:spPr>
          <a:xfrm>
            <a:off x="6404125" y="2665275"/>
            <a:ext cx="2685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lt1"/>
                </a:solidFill>
                <a:latin typeface="Roboto"/>
                <a:ea typeface="Roboto"/>
                <a:cs typeface="Roboto"/>
                <a:sym typeface="Roboto"/>
              </a:rPr>
              <a:t>Senior Consultant</a:t>
            </a:r>
            <a:endParaRPr sz="1700">
              <a:solidFill>
                <a:schemeClr val="lt1"/>
              </a:solidFill>
              <a:latin typeface="Roboto"/>
              <a:ea typeface="Roboto"/>
              <a:cs typeface="Roboto"/>
              <a:sym typeface="Roboto"/>
            </a:endParaRPr>
          </a:p>
        </p:txBody>
      </p:sp>
      <p:sp>
        <p:nvSpPr>
          <p:cNvPr id="59" name="Google Shape;59;p13"/>
          <p:cNvSpPr/>
          <p:nvPr/>
        </p:nvSpPr>
        <p:spPr>
          <a:xfrm>
            <a:off x="6638425" y="3389613"/>
            <a:ext cx="22170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 name="Google Shape;60;p13"/>
          <p:cNvPicPr preferRelativeResize="0"/>
          <p:nvPr/>
        </p:nvPicPr>
        <p:blipFill>
          <a:blip r:embed="rId3">
            <a:alphaModFix/>
          </a:blip>
          <a:stretch>
            <a:fillRect/>
          </a:stretch>
        </p:blipFill>
        <p:spPr>
          <a:xfrm>
            <a:off x="6471050" y="3901975"/>
            <a:ext cx="2480775" cy="1166850"/>
          </a:xfrm>
          <a:prstGeom prst="rect">
            <a:avLst/>
          </a:prstGeom>
          <a:noFill/>
          <a:ln>
            <a:noFill/>
          </a:ln>
        </p:spPr>
      </p:pic>
      <p:pic>
        <p:nvPicPr>
          <p:cNvPr id="61" name="Google Shape;61;p13"/>
          <p:cNvPicPr preferRelativeResize="0"/>
          <p:nvPr/>
        </p:nvPicPr>
        <p:blipFill rotWithShape="1">
          <a:blip r:embed="rId4">
            <a:alphaModFix/>
          </a:blip>
          <a:srcRect b="42936" l="0" r="0" t="41684"/>
          <a:stretch/>
        </p:blipFill>
        <p:spPr>
          <a:xfrm>
            <a:off x="0" y="0"/>
            <a:ext cx="9144000" cy="1874975"/>
          </a:xfrm>
          <a:prstGeom prst="rect">
            <a:avLst/>
          </a:prstGeom>
          <a:noFill/>
          <a:ln>
            <a:noFill/>
          </a:ln>
        </p:spPr>
      </p:pic>
      <p:sp>
        <p:nvSpPr>
          <p:cNvPr id="62" name="Google Shape;62;p13"/>
          <p:cNvSpPr txBox="1"/>
          <p:nvPr/>
        </p:nvSpPr>
        <p:spPr>
          <a:xfrm>
            <a:off x="1660800" y="41776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434343"/>
                </a:solidFill>
                <a:latin typeface="Roboto"/>
                <a:ea typeface="Roboto"/>
                <a:cs typeface="Roboto"/>
                <a:sym typeface="Roboto"/>
              </a:rPr>
              <a:t>November 16, 2021</a:t>
            </a:r>
            <a:endParaRPr sz="2400">
              <a:solidFill>
                <a:srgbClr val="434343"/>
              </a:solidFill>
              <a:latin typeface="Roboto"/>
              <a:ea typeface="Roboto"/>
              <a:cs typeface="Roboto"/>
              <a:sym typeface="Roboto"/>
            </a:endParaRPr>
          </a:p>
        </p:txBody>
      </p:sp>
      <p:sp>
        <p:nvSpPr>
          <p:cNvPr id="63" name="Google Shape;63;p13"/>
          <p:cNvSpPr/>
          <p:nvPr/>
        </p:nvSpPr>
        <p:spPr>
          <a:xfrm>
            <a:off x="481400" y="3389625"/>
            <a:ext cx="5718600" cy="50700"/>
          </a:xfrm>
          <a:prstGeom prst="rect">
            <a:avLst/>
          </a:prstGeom>
          <a:solidFill>
            <a:srgbClr val="C5299B"/>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ctrTitle"/>
          </p:nvPr>
        </p:nvSpPr>
        <p:spPr>
          <a:xfrm>
            <a:off x="3027800" y="375000"/>
            <a:ext cx="5450400" cy="656700"/>
          </a:xfrm>
          <a:prstGeom prst="rect">
            <a:avLst/>
          </a:prstGeom>
          <a:no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4100">
                <a:solidFill>
                  <a:srgbClr val="97A94E"/>
                </a:solidFill>
                <a:latin typeface="Roboto Medium"/>
                <a:ea typeface="Roboto Medium"/>
                <a:cs typeface="Roboto Medium"/>
                <a:sym typeface="Roboto Medium"/>
              </a:rPr>
              <a:t>Story #1</a:t>
            </a:r>
            <a:endParaRPr sz="4100">
              <a:solidFill>
                <a:srgbClr val="97A94E"/>
              </a:solidFill>
              <a:latin typeface="Roboto Medium"/>
              <a:ea typeface="Roboto Medium"/>
              <a:cs typeface="Roboto Medium"/>
              <a:sym typeface="Roboto Medium"/>
            </a:endParaRPr>
          </a:p>
        </p:txBody>
      </p:sp>
      <p:sp>
        <p:nvSpPr>
          <p:cNvPr id="151" name="Google Shape;151;p22"/>
          <p:cNvSpPr/>
          <p:nvPr/>
        </p:nvSpPr>
        <p:spPr>
          <a:xfrm>
            <a:off x="9020125" y="-12625"/>
            <a:ext cx="123900" cy="4821300"/>
          </a:xfrm>
          <a:prstGeom prst="rect">
            <a:avLst/>
          </a:prstGeom>
          <a:solidFill>
            <a:srgbClr val="C5299B"/>
          </a:solidFill>
          <a:ln cap="flat" cmpd="sng" w="9525">
            <a:solidFill>
              <a:srgbClr val="C529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22"/>
          <p:cNvPicPr preferRelativeResize="0"/>
          <p:nvPr/>
        </p:nvPicPr>
        <p:blipFill rotWithShape="1">
          <a:blip r:embed="rId3">
            <a:alphaModFix/>
          </a:blip>
          <a:srcRect b="34309" l="39626" r="31003" t="23500"/>
          <a:stretch/>
        </p:blipFill>
        <p:spPr>
          <a:xfrm>
            <a:off x="0" y="0"/>
            <a:ext cx="2685600" cy="5143501"/>
          </a:xfrm>
          <a:prstGeom prst="rect">
            <a:avLst/>
          </a:prstGeom>
          <a:noFill/>
          <a:ln>
            <a:noFill/>
          </a:ln>
        </p:spPr>
      </p:pic>
      <p:sp>
        <p:nvSpPr>
          <p:cNvPr id="153" name="Google Shape;153;p22"/>
          <p:cNvSpPr txBox="1"/>
          <p:nvPr/>
        </p:nvSpPr>
        <p:spPr>
          <a:xfrm>
            <a:off x="5334800" y="375000"/>
            <a:ext cx="3143400" cy="146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500">
                <a:solidFill>
                  <a:schemeClr val="dk1"/>
                </a:solidFill>
                <a:latin typeface="Roboto"/>
                <a:ea typeface="Roboto"/>
                <a:cs typeface="Roboto"/>
                <a:sym typeface="Roboto"/>
              </a:rPr>
              <a:t>People Mover turned Art Gallery to boost ridership and pass transit-related municipal bond </a:t>
            </a:r>
            <a:endParaRPr b="1" sz="1500">
              <a:solidFill>
                <a:schemeClr val="dk1"/>
              </a:solidFill>
              <a:latin typeface="Roboto"/>
              <a:ea typeface="Roboto"/>
              <a:cs typeface="Roboto"/>
              <a:sym typeface="Roboto"/>
            </a:endParaRPr>
          </a:p>
          <a:p>
            <a:pPr indent="0" lvl="0" marL="0" rtl="0" algn="l">
              <a:spcBef>
                <a:spcPts val="0"/>
              </a:spcBef>
              <a:spcAft>
                <a:spcPts val="0"/>
              </a:spcAft>
              <a:buNone/>
            </a:pPr>
            <a:r>
              <a:t/>
            </a:r>
            <a:endParaRPr sz="1900">
              <a:solidFill>
                <a:srgbClr val="434343"/>
              </a:solidFill>
              <a:latin typeface="Roboto"/>
              <a:ea typeface="Roboto"/>
              <a:cs typeface="Roboto"/>
              <a:sym typeface="Roboto"/>
            </a:endParaRPr>
          </a:p>
          <a:p>
            <a:pPr indent="0" lvl="0" marL="0" rtl="0" algn="l">
              <a:spcBef>
                <a:spcPts val="0"/>
              </a:spcBef>
              <a:spcAft>
                <a:spcPts val="0"/>
              </a:spcAft>
              <a:buNone/>
            </a:pPr>
            <a:r>
              <a:t/>
            </a:r>
            <a:endParaRPr sz="1900">
              <a:solidFill>
                <a:srgbClr val="434343"/>
              </a:solidFill>
              <a:latin typeface="Roboto"/>
              <a:ea typeface="Roboto"/>
              <a:cs typeface="Roboto"/>
              <a:sym typeface="Roboto"/>
            </a:endParaRPr>
          </a:p>
        </p:txBody>
      </p:sp>
      <p:pic>
        <p:nvPicPr>
          <p:cNvPr id="154" name="Google Shape;154;p22"/>
          <p:cNvPicPr preferRelativeResize="0"/>
          <p:nvPr/>
        </p:nvPicPr>
        <p:blipFill>
          <a:blip r:embed="rId4">
            <a:alphaModFix/>
          </a:blip>
          <a:stretch>
            <a:fillRect/>
          </a:stretch>
        </p:blipFill>
        <p:spPr>
          <a:xfrm>
            <a:off x="7246498" y="4808648"/>
            <a:ext cx="1897499" cy="334850"/>
          </a:xfrm>
          <a:prstGeom prst="rect">
            <a:avLst/>
          </a:prstGeom>
          <a:noFill/>
          <a:ln>
            <a:noFill/>
          </a:ln>
        </p:spPr>
      </p:pic>
      <p:pic>
        <p:nvPicPr>
          <p:cNvPr id="155" name="Google Shape;155;p22"/>
          <p:cNvPicPr preferRelativeResize="0"/>
          <p:nvPr/>
        </p:nvPicPr>
        <p:blipFill>
          <a:blip r:embed="rId5">
            <a:alphaModFix/>
          </a:blip>
          <a:stretch>
            <a:fillRect/>
          </a:stretch>
        </p:blipFill>
        <p:spPr>
          <a:xfrm>
            <a:off x="6749338" y="1331817"/>
            <a:ext cx="1954875" cy="2606508"/>
          </a:xfrm>
          <a:prstGeom prst="rect">
            <a:avLst/>
          </a:prstGeom>
          <a:noFill/>
          <a:ln>
            <a:noFill/>
          </a:ln>
        </p:spPr>
      </p:pic>
      <p:sp>
        <p:nvSpPr>
          <p:cNvPr id="156" name="Google Shape;156;p22"/>
          <p:cNvSpPr txBox="1"/>
          <p:nvPr/>
        </p:nvSpPr>
        <p:spPr>
          <a:xfrm>
            <a:off x="3008075" y="1734625"/>
            <a:ext cx="34188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Lessons learned: </a:t>
            </a:r>
            <a:endParaRPr sz="1500">
              <a:solidFill>
                <a:schemeClr val="dk1"/>
              </a:solidFill>
              <a:latin typeface="Roboto"/>
              <a:ea typeface="Roboto"/>
              <a:cs typeface="Roboto"/>
              <a:sym typeface="Roboto"/>
            </a:endParaRPr>
          </a:p>
          <a:p>
            <a:pPr indent="-323850" lvl="0" marL="4572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Creative engagement is a +</a:t>
            </a:r>
            <a:endParaRPr sz="1500">
              <a:solidFill>
                <a:schemeClr val="dk1"/>
              </a:solidFill>
              <a:latin typeface="Roboto"/>
              <a:ea typeface="Roboto"/>
              <a:cs typeface="Roboto"/>
              <a:sym typeface="Roboto"/>
            </a:endParaRPr>
          </a:p>
          <a:p>
            <a:pPr indent="-323850" lvl="0" marL="4572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Experiential opportunities are exciting</a:t>
            </a:r>
            <a:endParaRPr sz="1500">
              <a:solidFill>
                <a:schemeClr val="dk1"/>
              </a:solidFill>
              <a:latin typeface="Roboto"/>
              <a:ea typeface="Roboto"/>
              <a:cs typeface="Roboto"/>
              <a:sym typeface="Roboto"/>
            </a:endParaRPr>
          </a:p>
          <a:p>
            <a:pPr indent="-323850" lvl="0" marL="4572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Incentives are good</a:t>
            </a:r>
            <a:endParaRPr sz="1500">
              <a:solidFill>
                <a:schemeClr val="dk1"/>
              </a:solidFill>
              <a:latin typeface="Roboto"/>
              <a:ea typeface="Roboto"/>
              <a:cs typeface="Roboto"/>
              <a:sym typeface="Roboto"/>
            </a:endParaRPr>
          </a:p>
          <a:p>
            <a:pPr indent="-323850" lvl="0" marL="4572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Build momentum, where possible</a:t>
            </a:r>
            <a:endParaRPr sz="1500">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3"/>
          <p:cNvSpPr txBox="1"/>
          <p:nvPr>
            <p:ph type="ctrTitle"/>
          </p:nvPr>
        </p:nvSpPr>
        <p:spPr>
          <a:xfrm>
            <a:off x="3027800" y="375000"/>
            <a:ext cx="5450400" cy="656700"/>
          </a:xfrm>
          <a:prstGeom prst="rect">
            <a:avLst/>
          </a:prstGeom>
          <a:no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en" sz="4100">
                <a:solidFill>
                  <a:srgbClr val="97A94E"/>
                </a:solidFill>
                <a:latin typeface="Roboto Medium"/>
                <a:ea typeface="Roboto Medium"/>
                <a:cs typeface="Roboto Medium"/>
                <a:sym typeface="Roboto Medium"/>
              </a:rPr>
              <a:t>Story #2</a:t>
            </a:r>
            <a:endParaRPr sz="4100">
              <a:solidFill>
                <a:srgbClr val="97A94E"/>
              </a:solidFill>
              <a:latin typeface="Roboto Medium"/>
              <a:ea typeface="Roboto Medium"/>
              <a:cs typeface="Roboto Medium"/>
              <a:sym typeface="Roboto Medium"/>
            </a:endParaRPr>
          </a:p>
        </p:txBody>
      </p:sp>
      <p:sp>
        <p:nvSpPr>
          <p:cNvPr id="162" name="Google Shape;162;p23"/>
          <p:cNvSpPr/>
          <p:nvPr/>
        </p:nvSpPr>
        <p:spPr>
          <a:xfrm>
            <a:off x="9020125" y="-12625"/>
            <a:ext cx="123900" cy="4821300"/>
          </a:xfrm>
          <a:prstGeom prst="rect">
            <a:avLst/>
          </a:prstGeom>
          <a:solidFill>
            <a:srgbClr val="C5299B"/>
          </a:solidFill>
          <a:ln cap="flat" cmpd="sng" w="9525">
            <a:solidFill>
              <a:srgbClr val="C529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p23"/>
          <p:cNvPicPr preferRelativeResize="0"/>
          <p:nvPr/>
        </p:nvPicPr>
        <p:blipFill rotWithShape="1">
          <a:blip r:embed="rId3">
            <a:alphaModFix/>
          </a:blip>
          <a:srcRect b="34309" l="39626" r="31003" t="23500"/>
          <a:stretch/>
        </p:blipFill>
        <p:spPr>
          <a:xfrm>
            <a:off x="0" y="0"/>
            <a:ext cx="2685600" cy="5143501"/>
          </a:xfrm>
          <a:prstGeom prst="rect">
            <a:avLst/>
          </a:prstGeom>
          <a:noFill/>
          <a:ln>
            <a:noFill/>
          </a:ln>
        </p:spPr>
      </p:pic>
      <p:sp>
        <p:nvSpPr>
          <p:cNvPr id="164" name="Google Shape;164;p23"/>
          <p:cNvSpPr txBox="1"/>
          <p:nvPr/>
        </p:nvSpPr>
        <p:spPr>
          <a:xfrm>
            <a:off x="5334800" y="375000"/>
            <a:ext cx="3143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latin typeface="Roboto"/>
                <a:ea typeface="Roboto"/>
                <a:cs typeface="Roboto"/>
                <a:sym typeface="Roboto"/>
              </a:rPr>
              <a:t>Creating a Historic Preservation Plan for the Mat-Su Borough</a:t>
            </a:r>
            <a:endParaRPr b="1" sz="1900">
              <a:solidFill>
                <a:schemeClr val="dk1"/>
              </a:solidFill>
              <a:latin typeface="Roboto"/>
              <a:ea typeface="Roboto"/>
              <a:cs typeface="Roboto"/>
              <a:sym typeface="Roboto"/>
            </a:endParaRPr>
          </a:p>
          <a:p>
            <a:pPr indent="0" lvl="0" marL="0" rtl="0" algn="l">
              <a:spcBef>
                <a:spcPts val="0"/>
              </a:spcBef>
              <a:spcAft>
                <a:spcPts val="0"/>
              </a:spcAft>
              <a:buNone/>
            </a:pPr>
            <a:r>
              <a:t/>
            </a:r>
            <a:endParaRPr sz="1900">
              <a:solidFill>
                <a:srgbClr val="434343"/>
              </a:solidFill>
              <a:latin typeface="Roboto"/>
              <a:ea typeface="Roboto"/>
              <a:cs typeface="Roboto"/>
              <a:sym typeface="Roboto"/>
            </a:endParaRPr>
          </a:p>
          <a:p>
            <a:pPr indent="0" lvl="0" marL="0" rtl="0" algn="l">
              <a:spcBef>
                <a:spcPts val="0"/>
              </a:spcBef>
              <a:spcAft>
                <a:spcPts val="0"/>
              </a:spcAft>
              <a:buNone/>
            </a:pPr>
            <a:r>
              <a:t/>
            </a:r>
            <a:endParaRPr sz="1900">
              <a:solidFill>
                <a:srgbClr val="434343"/>
              </a:solidFill>
              <a:latin typeface="Roboto"/>
              <a:ea typeface="Roboto"/>
              <a:cs typeface="Roboto"/>
              <a:sym typeface="Roboto"/>
            </a:endParaRPr>
          </a:p>
        </p:txBody>
      </p:sp>
      <p:pic>
        <p:nvPicPr>
          <p:cNvPr id="165" name="Google Shape;165;p23"/>
          <p:cNvPicPr preferRelativeResize="0"/>
          <p:nvPr/>
        </p:nvPicPr>
        <p:blipFill>
          <a:blip r:embed="rId4">
            <a:alphaModFix/>
          </a:blip>
          <a:stretch>
            <a:fillRect/>
          </a:stretch>
        </p:blipFill>
        <p:spPr>
          <a:xfrm>
            <a:off x="7246498" y="4808648"/>
            <a:ext cx="1897499" cy="334850"/>
          </a:xfrm>
          <a:prstGeom prst="rect">
            <a:avLst/>
          </a:prstGeom>
          <a:noFill/>
          <a:ln>
            <a:noFill/>
          </a:ln>
        </p:spPr>
      </p:pic>
      <p:sp>
        <p:nvSpPr>
          <p:cNvPr id="166" name="Google Shape;166;p23"/>
          <p:cNvSpPr txBox="1"/>
          <p:nvPr/>
        </p:nvSpPr>
        <p:spPr>
          <a:xfrm>
            <a:off x="4043600" y="2942500"/>
            <a:ext cx="34188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Roboto"/>
                <a:ea typeface="Roboto"/>
                <a:cs typeface="Roboto"/>
                <a:sym typeface="Roboto"/>
              </a:rPr>
              <a:t>Lessons Learned</a:t>
            </a:r>
            <a:endParaRPr sz="1300">
              <a:solidFill>
                <a:schemeClr val="dk1"/>
              </a:solidFill>
              <a:latin typeface="Roboto"/>
              <a:ea typeface="Roboto"/>
              <a:cs typeface="Roboto"/>
              <a:sym typeface="Roboto"/>
            </a:endParaRPr>
          </a:p>
          <a:p>
            <a:pPr indent="-311150" lvl="0" marL="457200" rtl="0" algn="l">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People looking for connection and meaning, especially during the pandemic</a:t>
            </a:r>
            <a:endParaRPr sz="1300">
              <a:solidFill>
                <a:schemeClr val="dk1"/>
              </a:solidFill>
              <a:latin typeface="Roboto"/>
              <a:ea typeface="Roboto"/>
              <a:cs typeface="Roboto"/>
              <a:sym typeface="Roboto"/>
            </a:endParaRPr>
          </a:p>
          <a:p>
            <a:pPr indent="-311150" lvl="0" marL="457200" rtl="0" algn="l">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Don’t schedule a public meeting on the day before a presidential election</a:t>
            </a:r>
            <a:endParaRPr sz="1300">
              <a:solidFill>
                <a:schemeClr val="dk1"/>
              </a:solidFill>
              <a:latin typeface="Roboto"/>
              <a:ea typeface="Roboto"/>
              <a:cs typeface="Roboto"/>
              <a:sym typeface="Roboto"/>
            </a:endParaRPr>
          </a:p>
          <a:p>
            <a:pPr indent="-311150" lvl="0" marL="457200" rtl="0" algn="l">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Remote tools are powerful </a:t>
            </a:r>
            <a:endParaRPr sz="1300">
              <a:solidFill>
                <a:schemeClr val="dk1"/>
              </a:solidFill>
              <a:latin typeface="Roboto"/>
              <a:ea typeface="Roboto"/>
              <a:cs typeface="Roboto"/>
              <a:sym typeface="Roboto"/>
            </a:endParaRPr>
          </a:p>
          <a:p>
            <a:pPr indent="-311150" lvl="0" marL="457200" rtl="0" algn="l">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Facilitation is key</a:t>
            </a:r>
            <a:endParaRPr sz="1700">
              <a:solidFill>
                <a:schemeClr val="dk1"/>
              </a:solidFill>
              <a:latin typeface="Roboto"/>
              <a:ea typeface="Roboto"/>
              <a:cs typeface="Roboto"/>
              <a:sym typeface="Roboto"/>
            </a:endParaRPr>
          </a:p>
        </p:txBody>
      </p:sp>
      <p:pic>
        <p:nvPicPr>
          <p:cNvPr id="167" name="Google Shape;167;p23"/>
          <p:cNvPicPr preferRelativeResize="0"/>
          <p:nvPr/>
        </p:nvPicPr>
        <p:blipFill>
          <a:blip r:embed="rId5">
            <a:alphaModFix/>
          </a:blip>
          <a:stretch>
            <a:fillRect/>
          </a:stretch>
        </p:blipFill>
        <p:spPr>
          <a:xfrm>
            <a:off x="4043600" y="1304700"/>
            <a:ext cx="3418801" cy="14705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4"/>
          <p:cNvSpPr txBox="1"/>
          <p:nvPr>
            <p:ph type="ctrTitle"/>
          </p:nvPr>
        </p:nvSpPr>
        <p:spPr>
          <a:xfrm>
            <a:off x="3027800" y="375000"/>
            <a:ext cx="5450400" cy="656700"/>
          </a:xfrm>
          <a:prstGeom prst="rect">
            <a:avLst/>
          </a:prstGeom>
          <a:no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en" sz="4100">
                <a:solidFill>
                  <a:srgbClr val="97A94E"/>
                </a:solidFill>
                <a:latin typeface="Roboto Medium"/>
                <a:ea typeface="Roboto Medium"/>
                <a:cs typeface="Roboto Medium"/>
                <a:sym typeface="Roboto Medium"/>
              </a:rPr>
              <a:t>Story #3</a:t>
            </a:r>
            <a:endParaRPr sz="4100">
              <a:solidFill>
                <a:srgbClr val="97A94E"/>
              </a:solidFill>
              <a:latin typeface="Roboto Medium"/>
              <a:ea typeface="Roboto Medium"/>
              <a:cs typeface="Roboto Medium"/>
              <a:sym typeface="Roboto Medium"/>
            </a:endParaRPr>
          </a:p>
        </p:txBody>
      </p:sp>
      <p:sp>
        <p:nvSpPr>
          <p:cNvPr id="173" name="Google Shape;173;p24"/>
          <p:cNvSpPr/>
          <p:nvPr/>
        </p:nvSpPr>
        <p:spPr>
          <a:xfrm>
            <a:off x="9020125" y="-12625"/>
            <a:ext cx="123900" cy="4821300"/>
          </a:xfrm>
          <a:prstGeom prst="rect">
            <a:avLst/>
          </a:prstGeom>
          <a:solidFill>
            <a:srgbClr val="C5299B"/>
          </a:solidFill>
          <a:ln cap="flat" cmpd="sng" w="9525">
            <a:solidFill>
              <a:srgbClr val="C529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 name="Google Shape;174;p24"/>
          <p:cNvPicPr preferRelativeResize="0"/>
          <p:nvPr/>
        </p:nvPicPr>
        <p:blipFill rotWithShape="1">
          <a:blip r:embed="rId3">
            <a:alphaModFix/>
          </a:blip>
          <a:srcRect b="34309" l="39626" r="31003" t="23500"/>
          <a:stretch/>
        </p:blipFill>
        <p:spPr>
          <a:xfrm>
            <a:off x="0" y="0"/>
            <a:ext cx="2685600" cy="5143501"/>
          </a:xfrm>
          <a:prstGeom prst="rect">
            <a:avLst/>
          </a:prstGeom>
          <a:noFill/>
          <a:ln>
            <a:noFill/>
          </a:ln>
        </p:spPr>
      </p:pic>
      <p:sp>
        <p:nvSpPr>
          <p:cNvPr id="175" name="Google Shape;175;p24"/>
          <p:cNvSpPr txBox="1"/>
          <p:nvPr/>
        </p:nvSpPr>
        <p:spPr>
          <a:xfrm>
            <a:off x="5334800" y="375000"/>
            <a:ext cx="35055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latin typeface="Roboto"/>
                <a:ea typeface="Roboto"/>
                <a:cs typeface="Roboto"/>
                <a:sym typeface="Roboto"/>
              </a:rPr>
              <a:t>Engaging the public on planning &amp; fundraising for a museum expansion</a:t>
            </a:r>
            <a:endParaRPr b="1" sz="1900">
              <a:solidFill>
                <a:schemeClr val="dk1"/>
              </a:solidFill>
              <a:latin typeface="Roboto"/>
              <a:ea typeface="Roboto"/>
              <a:cs typeface="Roboto"/>
              <a:sym typeface="Roboto"/>
            </a:endParaRPr>
          </a:p>
          <a:p>
            <a:pPr indent="0" lvl="0" marL="0" rtl="0" algn="l">
              <a:spcBef>
                <a:spcPts val="0"/>
              </a:spcBef>
              <a:spcAft>
                <a:spcPts val="0"/>
              </a:spcAft>
              <a:buNone/>
            </a:pPr>
            <a:r>
              <a:t/>
            </a:r>
            <a:endParaRPr sz="1900">
              <a:solidFill>
                <a:srgbClr val="434343"/>
              </a:solidFill>
              <a:latin typeface="Roboto"/>
              <a:ea typeface="Roboto"/>
              <a:cs typeface="Roboto"/>
              <a:sym typeface="Roboto"/>
            </a:endParaRPr>
          </a:p>
          <a:p>
            <a:pPr indent="0" lvl="0" marL="0" rtl="0" algn="l">
              <a:spcBef>
                <a:spcPts val="0"/>
              </a:spcBef>
              <a:spcAft>
                <a:spcPts val="0"/>
              </a:spcAft>
              <a:buNone/>
            </a:pPr>
            <a:r>
              <a:t/>
            </a:r>
            <a:endParaRPr sz="1900">
              <a:solidFill>
                <a:srgbClr val="434343"/>
              </a:solidFill>
              <a:latin typeface="Roboto"/>
              <a:ea typeface="Roboto"/>
              <a:cs typeface="Roboto"/>
              <a:sym typeface="Roboto"/>
            </a:endParaRPr>
          </a:p>
        </p:txBody>
      </p:sp>
      <p:pic>
        <p:nvPicPr>
          <p:cNvPr id="176" name="Google Shape;176;p24"/>
          <p:cNvPicPr preferRelativeResize="0"/>
          <p:nvPr/>
        </p:nvPicPr>
        <p:blipFill>
          <a:blip r:embed="rId4">
            <a:alphaModFix/>
          </a:blip>
          <a:stretch>
            <a:fillRect/>
          </a:stretch>
        </p:blipFill>
        <p:spPr>
          <a:xfrm>
            <a:off x="7246498" y="4808648"/>
            <a:ext cx="1897499" cy="334850"/>
          </a:xfrm>
          <a:prstGeom prst="rect">
            <a:avLst/>
          </a:prstGeom>
          <a:noFill/>
          <a:ln>
            <a:noFill/>
          </a:ln>
        </p:spPr>
      </p:pic>
      <p:sp>
        <p:nvSpPr>
          <p:cNvPr id="177" name="Google Shape;177;p24"/>
          <p:cNvSpPr txBox="1"/>
          <p:nvPr/>
        </p:nvSpPr>
        <p:spPr>
          <a:xfrm>
            <a:off x="4043600" y="3466825"/>
            <a:ext cx="3418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Roboto"/>
                <a:ea typeface="Roboto"/>
                <a:cs typeface="Roboto"/>
                <a:sym typeface="Roboto"/>
              </a:rPr>
              <a:t>Lessons Learned</a:t>
            </a:r>
            <a:endParaRPr sz="1600">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Transparency on what is/isn’t on the table</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b="1" lang="en">
                <a:solidFill>
                  <a:schemeClr val="dk1"/>
                </a:solidFill>
                <a:latin typeface="Roboto"/>
                <a:ea typeface="Roboto"/>
                <a:cs typeface="Roboto"/>
                <a:sym typeface="Roboto"/>
              </a:rPr>
              <a:t>Listening</a:t>
            </a:r>
            <a:endParaRPr b="1">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Facebook power and peril</a:t>
            </a:r>
            <a:endParaRPr sz="1600">
              <a:solidFill>
                <a:schemeClr val="dk1"/>
              </a:solidFill>
              <a:latin typeface="Roboto"/>
              <a:ea typeface="Roboto"/>
              <a:cs typeface="Roboto"/>
              <a:sym typeface="Roboto"/>
            </a:endParaRPr>
          </a:p>
        </p:txBody>
      </p:sp>
      <p:pic>
        <p:nvPicPr>
          <p:cNvPr id="178" name="Google Shape;178;p24"/>
          <p:cNvPicPr preferRelativeResize="0"/>
          <p:nvPr/>
        </p:nvPicPr>
        <p:blipFill>
          <a:blip r:embed="rId5">
            <a:alphaModFix/>
          </a:blip>
          <a:stretch>
            <a:fillRect/>
          </a:stretch>
        </p:blipFill>
        <p:spPr>
          <a:xfrm>
            <a:off x="3956238" y="1064875"/>
            <a:ext cx="3593524" cy="2278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5"/>
          <p:cNvPicPr preferRelativeResize="0"/>
          <p:nvPr/>
        </p:nvPicPr>
        <p:blipFill>
          <a:blip r:embed="rId3">
            <a:alphaModFix/>
          </a:blip>
          <a:stretch>
            <a:fillRect/>
          </a:stretch>
        </p:blipFill>
        <p:spPr>
          <a:xfrm>
            <a:off x="0" y="0"/>
            <a:ext cx="9144010" cy="5143500"/>
          </a:xfrm>
          <a:prstGeom prst="rect">
            <a:avLst/>
          </a:prstGeom>
          <a:noFill/>
          <a:ln>
            <a:noFill/>
          </a:ln>
        </p:spPr>
      </p:pic>
      <p:sp>
        <p:nvSpPr>
          <p:cNvPr id="184" name="Google Shape;184;p25"/>
          <p:cNvSpPr txBox="1"/>
          <p:nvPr>
            <p:ph type="ctrTitle"/>
          </p:nvPr>
        </p:nvSpPr>
        <p:spPr>
          <a:xfrm>
            <a:off x="326700" y="2243400"/>
            <a:ext cx="8490600" cy="65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4900">
                <a:solidFill>
                  <a:schemeClr val="lt1"/>
                </a:solidFill>
                <a:latin typeface="Roboto Medium"/>
                <a:ea typeface="Roboto Medium"/>
                <a:cs typeface="Roboto Medium"/>
                <a:sym typeface="Roboto Medium"/>
              </a:rPr>
              <a:t>DISCUSSION</a:t>
            </a:r>
            <a:endParaRPr sz="4900">
              <a:solidFill>
                <a:schemeClr val="lt1"/>
              </a:solidFill>
              <a:latin typeface="Roboto Medium"/>
              <a:ea typeface="Roboto Medium"/>
              <a:cs typeface="Roboto Medium"/>
              <a:sym typeface="Roboto Medium"/>
            </a:endParaRPr>
          </a:p>
        </p:txBody>
      </p:sp>
      <p:sp>
        <p:nvSpPr>
          <p:cNvPr id="185" name="Google Shape;185;p25"/>
          <p:cNvSpPr/>
          <p:nvPr/>
        </p:nvSpPr>
        <p:spPr>
          <a:xfrm>
            <a:off x="881730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25"/>
          <p:cNvPicPr preferRelativeResize="0"/>
          <p:nvPr/>
        </p:nvPicPr>
        <p:blipFill>
          <a:blip r:embed="rId4">
            <a:alphaModFix/>
          </a:blip>
          <a:stretch>
            <a:fillRect/>
          </a:stretch>
        </p:blipFill>
        <p:spPr>
          <a:xfrm>
            <a:off x="7246498" y="4808648"/>
            <a:ext cx="1897499" cy="334850"/>
          </a:xfrm>
          <a:prstGeom prst="rect">
            <a:avLst/>
          </a:prstGeom>
          <a:noFill/>
          <a:ln>
            <a:noFill/>
          </a:ln>
        </p:spPr>
      </p:pic>
      <p:sp>
        <p:nvSpPr>
          <p:cNvPr id="187" name="Google Shape;187;p25"/>
          <p:cNvSpPr/>
          <p:nvPr/>
        </p:nvSpPr>
        <p:spPr>
          <a:xfrm>
            <a:off x="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6"/>
          <p:cNvPicPr preferRelativeResize="0"/>
          <p:nvPr/>
        </p:nvPicPr>
        <p:blipFill>
          <a:blip r:embed="rId3">
            <a:alphaModFix/>
          </a:blip>
          <a:stretch>
            <a:fillRect/>
          </a:stretch>
        </p:blipFill>
        <p:spPr>
          <a:xfrm>
            <a:off x="0" y="0"/>
            <a:ext cx="9144010" cy="5143500"/>
          </a:xfrm>
          <a:prstGeom prst="rect">
            <a:avLst/>
          </a:prstGeom>
          <a:noFill/>
          <a:ln>
            <a:noFill/>
          </a:ln>
        </p:spPr>
      </p:pic>
      <p:sp>
        <p:nvSpPr>
          <p:cNvPr id="193" name="Google Shape;193;p26"/>
          <p:cNvSpPr txBox="1"/>
          <p:nvPr>
            <p:ph type="ctrTitle"/>
          </p:nvPr>
        </p:nvSpPr>
        <p:spPr>
          <a:xfrm>
            <a:off x="326700" y="2243400"/>
            <a:ext cx="8490600" cy="65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4900">
                <a:solidFill>
                  <a:schemeClr val="lt1"/>
                </a:solidFill>
                <a:latin typeface="Roboto Medium"/>
                <a:ea typeface="Roboto Medium"/>
                <a:cs typeface="Roboto Medium"/>
                <a:sym typeface="Roboto Medium"/>
              </a:rPr>
              <a:t>SESSION BREAK</a:t>
            </a:r>
            <a:endParaRPr sz="4900">
              <a:solidFill>
                <a:schemeClr val="lt1"/>
              </a:solidFill>
              <a:latin typeface="Roboto Medium"/>
              <a:ea typeface="Roboto Medium"/>
              <a:cs typeface="Roboto Medium"/>
              <a:sym typeface="Roboto Medium"/>
            </a:endParaRPr>
          </a:p>
        </p:txBody>
      </p:sp>
      <p:sp>
        <p:nvSpPr>
          <p:cNvPr id="194" name="Google Shape;194;p26"/>
          <p:cNvSpPr/>
          <p:nvPr/>
        </p:nvSpPr>
        <p:spPr>
          <a:xfrm>
            <a:off x="881730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6"/>
          <p:cNvPicPr preferRelativeResize="0"/>
          <p:nvPr/>
        </p:nvPicPr>
        <p:blipFill>
          <a:blip r:embed="rId4">
            <a:alphaModFix/>
          </a:blip>
          <a:stretch>
            <a:fillRect/>
          </a:stretch>
        </p:blipFill>
        <p:spPr>
          <a:xfrm>
            <a:off x="7246498" y="4808648"/>
            <a:ext cx="1897499" cy="334850"/>
          </a:xfrm>
          <a:prstGeom prst="rect">
            <a:avLst/>
          </a:prstGeom>
          <a:noFill/>
          <a:ln>
            <a:noFill/>
          </a:ln>
        </p:spPr>
      </p:pic>
      <p:sp>
        <p:nvSpPr>
          <p:cNvPr id="196" name="Google Shape;196;p26"/>
          <p:cNvSpPr/>
          <p:nvPr/>
        </p:nvSpPr>
        <p:spPr>
          <a:xfrm>
            <a:off x="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7"/>
          <p:cNvPicPr preferRelativeResize="0"/>
          <p:nvPr/>
        </p:nvPicPr>
        <p:blipFill>
          <a:blip r:embed="rId3">
            <a:alphaModFix/>
          </a:blip>
          <a:stretch>
            <a:fillRect/>
          </a:stretch>
        </p:blipFill>
        <p:spPr>
          <a:xfrm>
            <a:off x="0" y="0"/>
            <a:ext cx="9144010" cy="5143500"/>
          </a:xfrm>
          <a:prstGeom prst="rect">
            <a:avLst/>
          </a:prstGeom>
          <a:noFill/>
          <a:ln>
            <a:noFill/>
          </a:ln>
        </p:spPr>
      </p:pic>
      <p:sp>
        <p:nvSpPr>
          <p:cNvPr id="202" name="Google Shape;202;p27"/>
          <p:cNvSpPr txBox="1"/>
          <p:nvPr>
            <p:ph type="ctrTitle"/>
          </p:nvPr>
        </p:nvSpPr>
        <p:spPr>
          <a:xfrm>
            <a:off x="326700" y="2243400"/>
            <a:ext cx="8490600" cy="65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4900">
                <a:solidFill>
                  <a:schemeClr val="lt1"/>
                </a:solidFill>
                <a:latin typeface="Roboto Medium"/>
                <a:ea typeface="Roboto Medium"/>
                <a:cs typeface="Roboto Medium"/>
                <a:sym typeface="Roboto Medium"/>
              </a:rPr>
              <a:t>PART 2: SCENARIOS</a:t>
            </a:r>
            <a:endParaRPr sz="4900">
              <a:solidFill>
                <a:schemeClr val="lt1"/>
              </a:solidFill>
              <a:latin typeface="Roboto Medium"/>
              <a:ea typeface="Roboto Medium"/>
              <a:cs typeface="Roboto Medium"/>
              <a:sym typeface="Roboto Medium"/>
            </a:endParaRPr>
          </a:p>
        </p:txBody>
      </p:sp>
      <p:sp>
        <p:nvSpPr>
          <p:cNvPr id="203" name="Google Shape;203;p27"/>
          <p:cNvSpPr/>
          <p:nvPr/>
        </p:nvSpPr>
        <p:spPr>
          <a:xfrm>
            <a:off x="881730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27"/>
          <p:cNvPicPr preferRelativeResize="0"/>
          <p:nvPr/>
        </p:nvPicPr>
        <p:blipFill>
          <a:blip r:embed="rId4">
            <a:alphaModFix/>
          </a:blip>
          <a:stretch>
            <a:fillRect/>
          </a:stretch>
        </p:blipFill>
        <p:spPr>
          <a:xfrm>
            <a:off x="7246498" y="4808648"/>
            <a:ext cx="1897499" cy="334850"/>
          </a:xfrm>
          <a:prstGeom prst="rect">
            <a:avLst/>
          </a:prstGeom>
          <a:noFill/>
          <a:ln>
            <a:noFill/>
          </a:ln>
        </p:spPr>
      </p:pic>
      <p:sp>
        <p:nvSpPr>
          <p:cNvPr id="205" name="Google Shape;205;p27"/>
          <p:cNvSpPr/>
          <p:nvPr/>
        </p:nvSpPr>
        <p:spPr>
          <a:xfrm>
            <a:off x="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8"/>
          <p:cNvSpPr/>
          <p:nvPr/>
        </p:nvSpPr>
        <p:spPr>
          <a:xfrm>
            <a:off x="0" y="0"/>
            <a:ext cx="2445000" cy="5143500"/>
          </a:xfrm>
          <a:prstGeom prst="rect">
            <a:avLst/>
          </a:prstGeom>
          <a:solidFill>
            <a:srgbClr val="C5299B"/>
          </a:solidFill>
          <a:ln cap="flat" cmpd="sng" w="9525">
            <a:solidFill>
              <a:srgbClr val="C529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 name="Google Shape;211;p28"/>
          <p:cNvPicPr preferRelativeResize="0"/>
          <p:nvPr/>
        </p:nvPicPr>
        <p:blipFill>
          <a:blip r:embed="rId3">
            <a:alphaModFix/>
          </a:blip>
          <a:stretch>
            <a:fillRect/>
          </a:stretch>
        </p:blipFill>
        <p:spPr>
          <a:xfrm>
            <a:off x="7246498" y="4808648"/>
            <a:ext cx="1897499" cy="334850"/>
          </a:xfrm>
          <a:prstGeom prst="rect">
            <a:avLst/>
          </a:prstGeom>
          <a:noFill/>
          <a:ln>
            <a:noFill/>
          </a:ln>
        </p:spPr>
      </p:pic>
      <p:sp>
        <p:nvSpPr>
          <p:cNvPr id="212" name="Google Shape;212;p28"/>
          <p:cNvSpPr txBox="1"/>
          <p:nvPr>
            <p:ph type="ctrTitle"/>
          </p:nvPr>
        </p:nvSpPr>
        <p:spPr>
          <a:xfrm>
            <a:off x="-6300" y="2514175"/>
            <a:ext cx="2445000" cy="2517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100">
                <a:solidFill>
                  <a:schemeClr val="lt1"/>
                </a:solidFill>
                <a:latin typeface="Roboto Medium"/>
                <a:ea typeface="Roboto Medium"/>
                <a:cs typeface="Roboto Medium"/>
                <a:sym typeface="Roboto Medium"/>
              </a:rPr>
              <a:t>Breakout Room Assignment</a:t>
            </a:r>
            <a:endParaRPr sz="3100">
              <a:solidFill>
                <a:schemeClr val="lt1"/>
              </a:solidFill>
              <a:latin typeface="Roboto Medium"/>
              <a:ea typeface="Roboto Medium"/>
              <a:cs typeface="Roboto Medium"/>
              <a:sym typeface="Roboto Medium"/>
            </a:endParaRPr>
          </a:p>
          <a:p>
            <a:pPr indent="0" lvl="0" marL="0" rtl="0" algn="ctr">
              <a:spcBef>
                <a:spcPts val="0"/>
              </a:spcBef>
              <a:spcAft>
                <a:spcPts val="0"/>
              </a:spcAft>
              <a:buNone/>
            </a:pPr>
            <a:r>
              <a:t/>
            </a:r>
            <a:endParaRPr sz="3100">
              <a:solidFill>
                <a:schemeClr val="lt1"/>
              </a:solidFill>
              <a:latin typeface="Roboto Medium"/>
              <a:ea typeface="Roboto Medium"/>
              <a:cs typeface="Roboto Medium"/>
              <a:sym typeface="Roboto Medium"/>
            </a:endParaRPr>
          </a:p>
          <a:p>
            <a:pPr indent="0" lvl="0" marL="0" rtl="0" algn="ctr">
              <a:spcBef>
                <a:spcPts val="0"/>
              </a:spcBef>
              <a:spcAft>
                <a:spcPts val="0"/>
              </a:spcAft>
              <a:buNone/>
            </a:pPr>
            <a:r>
              <a:rPr lang="en" sz="3100">
                <a:solidFill>
                  <a:schemeClr val="lt1"/>
                </a:solidFill>
                <a:latin typeface="Roboto Medium"/>
                <a:ea typeface="Roboto Medium"/>
                <a:cs typeface="Roboto Medium"/>
                <a:sym typeface="Roboto Medium"/>
              </a:rPr>
              <a:t>Purpose of Session: </a:t>
            </a:r>
            <a:r>
              <a:rPr i="1" lang="en" sz="3100">
                <a:solidFill>
                  <a:schemeClr val="lt1"/>
                </a:solidFill>
                <a:latin typeface="Roboto Medium"/>
                <a:ea typeface="Roboto Medium"/>
                <a:cs typeface="Roboto Medium"/>
                <a:sym typeface="Roboto Medium"/>
              </a:rPr>
              <a:t>Discussion, not decisions</a:t>
            </a:r>
            <a:endParaRPr i="1" sz="3100">
              <a:solidFill>
                <a:schemeClr val="lt1"/>
              </a:solidFill>
              <a:latin typeface="Roboto Medium"/>
              <a:ea typeface="Roboto Medium"/>
              <a:cs typeface="Roboto Medium"/>
              <a:sym typeface="Roboto Medium"/>
            </a:endParaRPr>
          </a:p>
        </p:txBody>
      </p:sp>
      <p:sp>
        <p:nvSpPr>
          <p:cNvPr id="213" name="Google Shape;213;p28"/>
          <p:cNvSpPr/>
          <p:nvPr/>
        </p:nvSpPr>
        <p:spPr>
          <a:xfrm>
            <a:off x="456000" y="484450"/>
            <a:ext cx="1520400" cy="888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8"/>
          <p:cNvSpPr txBox="1"/>
          <p:nvPr/>
        </p:nvSpPr>
        <p:spPr>
          <a:xfrm>
            <a:off x="2652300" y="484450"/>
            <a:ext cx="5822700" cy="458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solidFill>
                  <a:srgbClr val="222222"/>
                </a:solidFill>
                <a:latin typeface="Roboto"/>
                <a:ea typeface="Roboto"/>
                <a:cs typeface="Roboto"/>
                <a:sym typeface="Roboto"/>
              </a:rPr>
              <a:t>1.) What is your goal for community engagement with this project? What is on the table for input/what, if anything, is not?</a:t>
            </a:r>
            <a:endParaRPr sz="1700">
              <a:solidFill>
                <a:srgbClr val="222222"/>
              </a:solidFill>
              <a:latin typeface="Roboto"/>
              <a:ea typeface="Roboto"/>
              <a:cs typeface="Roboto"/>
              <a:sym typeface="Roboto"/>
            </a:endParaRPr>
          </a:p>
          <a:p>
            <a:pPr indent="0" lvl="0" marL="0" rtl="0" algn="l">
              <a:lnSpc>
                <a:spcPct val="115000"/>
              </a:lnSpc>
              <a:spcBef>
                <a:spcPts val="0"/>
              </a:spcBef>
              <a:spcAft>
                <a:spcPts val="0"/>
              </a:spcAft>
              <a:buNone/>
            </a:pPr>
            <a:r>
              <a:rPr lang="en" sz="1700">
                <a:solidFill>
                  <a:srgbClr val="222222"/>
                </a:solidFill>
                <a:latin typeface="Roboto"/>
                <a:ea typeface="Roboto"/>
                <a:cs typeface="Roboto"/>
                <a:sym typeface="Roboto"/>
              </a:rPr>
              <a:t>2.) What communities/stakeholders might be impacted by the project? </a:t>
            </a:r>
            <a:r>
              <a:rPr i="1" lang="en" sz="1300">
                <a:solidFill>
                  <a:srgbClr val="222222"/>
                </a:solidFill>
                <a:latin typeface="Roboto"/>
                <a:ea typeface="Roboto"/>
                <a:cs typeface="Roboto"/>
                <a:sym typeface="Roboto"/>
              </a:rPr>
              <a:t>These might already be listed, depending on your scenario. </a:t>
            </a:r>
            <a:r>
              <a:rPr i="1" lang="en" sz="1300">
                <a:solidFill>
                  <a:srgbClr val="222222"/>
                </a:solidFill>
                <a:latin typeface="Roboto"/>
                <a:ea typeface="Roboto"/>
                <a:cs typeface="Roboto"/>
                <a:sym typeface="Roboto"/>
              </a:rPr>
              <a:t>Review</a:t>
            </a:r>
            <a:r>
              <a:rPr i="1" lang="en" sz="1300">
                <a:solidFill>
                  <a:srgbClr val="222222"/>
                </a:solidFill>
                <a:latin typeface="Roboto"/>
                <a:ea typeface="Roboto"/>
                <a:cs typeface="Roboto"/>
                <a:sym typeface="Roboto"/>
              </a:rPr>
              <a:t> and discuss if any stakeholders might be missing from the list.</a:t>
            </a:r>
            <a:endParaRPr i="1" sz="1300">
              <a:solidFill>
                <a:srgbClr val="222222"/>
              </a:solidFill>
              <a:latin typeface="Roboto"/>
              <a:ea typeface="Roboto"/>
              <a:cs typeface="Roboto"/>
              <a:sym typeface="Roboto"/>
            </a:endParaRPr>
          </a:p>
          <a:p>
            <a:pPr indent="0" lvl="0" marL="0" rtl="0" algn="l">
              <a:lnSpc>
                <a:spcPct val="115000"/>
              </a:lnSpc>
              <a:spcBef>
                <a:spcPts val="0"/>
              </a:spcBef>
              <a:spcAft>
                <a:spcPts val="0"/>
              </a:spcAft>
              <a:buNone/>
            </a:pPr>
            <a:r>
              <a:rPr lang="en" sz="1700">
                <a:solidFill>
                  <a:srgbClr val="222222"/>
                </a:solidFill>
                <a:latin typeface="Roboto"/>
                <a:ea typeface="Roboto"/>
                <a:cs typeface="Roboto"/>
                <a:sym typeface="Roboto"/>
              </a:rPr>
              <a:t>3.) What information would you gather about these communities prior to engaging, and how?</a:t>
            </a:r>
            <a:endParaRPr sz="1700">
              <a:solidFill>
                <a:srgbClr val="222222"/>
              </a:solidFill>
              <a:latin typeface="Roboto"/>
              <a:ea typeface="Roboto"/>
              <a:cs typeface="Roboto"/>
              <a:sym typeface="Roboto"/>
            </a:endParaRPr>
          </a:p>
          <a:p>
            <a:pPr indent="0" lvl="0" marL="0" rtl="0" algn="l">
              <a:lnSpc>
                <a:spcPct val="115000"/>
              </a:lnSpc>
              <a:spcBef>
                <a:spcPts val="0"/>
              </a:spcBef>
              <a:spcAft>
                <a:spcPts val="0"/>
              </a:spcAft>
              <a:buNone/>
            </a:pPr>
            <a:r>
              <a:rPr lang="en" sz="1700">
                <a:solidFill>
                  <a:srgbClr val="222222"/>
                </a:solidFill>
                <a:latin typeface="Roboto"/>
                <a:ea typeface="Roboto"/>
                <a:cs typeface="Roboto"/>
                <a:sym typeface="Roboto"/>
              </a:rPr>
              <a:t>4.) What methods would you use to engage the community(s) you’ve identified? Why those methods?</a:t>
            </a:r>
            <a:endParaRPr sz="1700">
              <a:solidFill>
                <a:srgbClr val="222222"/>
              </a:solidFill>
              <a:latin typeface="Roboto"/>
              <a:ea typeface="Roboto"/>
              <a:cs typeface="Roboto"/>
              <a:sym typeface="Roboto"/>
            </a:endParaRPr>
          </a:p>
          <a:p>
            <a:pPr indent="0" lvl="0" marL="0" rtl="0" algn="l">
              <a:lnSpc>
                <a:spcPct val="115000"/>
              </a:lnSpc>
              <a:spcBef>
                <a:spcPts val="0"/>
              </a:spcBef>
              <a:spcAft>
                <a:spcPts val="0"/>
              </a:spcAft>
              <a:buNone/>
            </a:pPr>
            <a:r>
              <a:rPr lang="en" sz="1700">
                <a:solidFill>
                  <a:srgbClr val="222222"/>
                </a:solidFill>
                <a:latin typeface="Roboto"/>
                <a:ea typeface="Roboto"/>
                <a:cs typeface="Roboto"/>
                <a:sym typeface="Roboto"/>
              </a:rPr>
              <a:t>5.) How might you approach concerns, or outright opposition?</a:t>
            </a:r>
            <a:endParaRPr sz="1700">
              <a:solidFill>
                <a:srgbClr val="222222"/>
              </a:solidFill>
              <a:latin typeface="Roboto"/>
              <a:ea typeface="Roboto"/>
              <a:cs typeface="Roboto"/>
              <a:sym typeface="Roboto"/>
            </a:endParaRPr>
          </a:p>
          <a:p>
            <a:pPr indent="0" lvl="0" marL="0" rtl="0" algn="l">
              <a:lnSpc>
                <a:spcPct val="115000"/>
              </a:lnSpc>
              <a:spcBef>
                <a:spcPts val="0"/>
              </a:spcBef>
              <a:spcAft>
                <a:spcPts val="0"/>
              </a:spcAft>
              <a:buNone/>
            </a:pPr>
            <a:r>
              <a:rPr lang="en" sz="1700">
                <a:solidFill>
                  <a:srgbClr val="222222"/>
                </a:solidFill>
                <a:latin typeface="Roboto"/>
                <a:ea typeface="Roboto"/>
                <a:cs typeface="Roboto"/>
                <a:sym typeface="Roboto"/>
              </a:rPr>
              <a:t>5.) How do you follow up?</a:t>
            </a:r>
            <a:endParaRPr sz="1700">
              <a:solidFill>
                <a:srgbClr val="222222"/>
              </a:solidFill>
              <a:latin typeface="Roboto"/>
              <a:ea typeface="Roboto"/>
              <a:cs typeface="Roboto"/>
              <a:sym typeface="Roboto"/>
            </a:endParaRPr>
          </a:p>
          <a:p>
            <a:pPr indent="0" lvl="0" marL="0" rtl="0" algn="l">
              <a:lnSpc>
                <a:spcPct val="115000"/>
              </a:lnSpc>
              <a:spcBef>
                <a:spcPts val="0"/>
              </a:spcBef>
              <a:spcAft>
                <a:spcPts val="0"/>
              </a:spcAft>
              <a:buNone/>
            </a:pPr>
            <a:r>
              <a:t/>
            </a:r>
            <a:endParaRPr sz="1700">
              <a:solidFill>
                <a:srgbClr val="222222"/>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i="1" lang="en" sz="1700">
                <a:solidFill>
                  <a:srgbClr val="222222"/>
                </a:solidFill>
                <a:latin typeface="Roboto"/>
                <a:ea typeface="Roboto"/>
                <a:cs typeface="Roboto"/>
                <a:sym typeface="Roboto"/>
              </a:rPr>
              <a:t>Take a photo of this slide</a:t>
            </a:r>
            <a:endParaRPr i="1" sz="1700">
              <a:solidFill>
                <a:srgbClr val="222222"/>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9"/>
          <p:cNvPicPr preferRelativeResize="0"/>
          <p:nvPr/>
        </p:nvPicPr>
        <p:blipFill>
          <a:blip r:embed="rId3">
            <a:alphaModFix/>
          </a:blip>
          <a:stretch>
            <a:fillRect/>
          </a:stretch>
        </p:blipFill>
        <p:spPr>
          <a:xfrm>
            <a:off x="0" y="0"/>
            <a:ext cx="9144010" cy="5143500"/>
          </a:xfrm>
          <a:prstGeom prst="rect">
            <a:avLst/>
          </a:prstGeom>
          <a:noFill/>
          <a:ln>
            <a:noFill/>
          </a:ln>
        </p:spPr>
      </p:pic>
      <p:sp>
        <p:nvSpPr>
          <p:cNvPr id="220" name="Google Shape;220;p29"/>
          <p:cNvSpPr txBox="1"/>
          <p:nvPr>
            <p:ph type="ctrTitle"/>
          </p:nvPr>
        </p:nvSpPr>
        <p:spPr>
          <a:xfrm>
            <a:off x="326700" y="3247225"/>
            <a:ext cx="8490600" cy="65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900">
                <a:solidFill>
                  <a:schemeClr val="lt1"/>
                </a:solidFill>
                <a:latin typeface="Roboto Medium"/>
                <a:ea typeface="Roboto Medium"/>
                <a:cs typeface="Roboto Medium"/>
                <a:sym typeface="Roboto Medium"/>
              </a:rPr>
              <a:t>WELCOME BACK!</a:t>
            </a:r>
            <a:endParaRPr sz="3900">
              <a:solidFill>
                <a:schemeClr val="lt1"/>
              </a:solidFill>
              <a:latin typeface="Roboto Medium"/>
              <a:ea typeface="Roboto Medium"/>
              <a:cs typeface="Roboto Medium"/>
              <a:sym typeface="Roboto Medium"/>
            </a:endParaRPr>
          </a:p>
          <a:p>
            <a:pPr indent="0" lvl="0" marL="0" rtl="0" algn="ctr">
              <a:spcBef>
                <a:spcPts val="0"/>
              </a:spcBef>
              <a:spcAft>
                <a:spcPts val="0"/>
              </a:spcAft>
              <a:buNone/>
            </a:pPr>
            <a:r>
              <a:t/>
            </a:r>
            <a:endParaRPr sz="3900">
              <a:solidFill>
                <a:schemeClr val="lt1"/>
              </a:solidFill>
              <a:latin typeface="Roboto Medium"/>
              <a:ea typeface="Roboto Medium"/>
              <a:cs typeface="Roboto Medium"/>
              <a:sym typeface="Roboto Medium"/>
            </a:endParaRPr>
          </a:p>
          <a:p>
            <a:pPr indent="-476250" lvl="0" marL="457200" rtl="0" algn="ctr">
              <a:spcBef>
                <a:spcPts val="0"/>
              </a:spcBef>
              <a:spcAft>
                <a:spcPts val="0"/>
              </a:spcAft>
              <a:buClr>
                <a:schemeClr val="lt1"/>
              </a:buClr>
              <a:buSzPts val="3900"/>
              <a:buFont typeface="Roboto Medium"/>
              <a:buChar char="●"/>
            </a:pPr>
            <a:r>
              <a:rPr lang="en" sz="3900">
                <a:solidFill>
                  <a:schemeClr val="lt1"/>
                </a:solidFill>
                <a:latin typeface="Roboto Medium"/>
                <a:ea typeface="Roboto Medium"/>
                <a:cs typeface="Roboto Medium"/>
                <a:sym typeface="Roboto Medium"/>
              </a:rPr>
              <a:t>New insight or aha’s</a:t>
            </a:r>
            <a:endParaRPr sz="3900">
              <a:solidFill>
                <a:schemeClr val="lt1"/>
              </a:solidFill>
              <a:latin typeface="Roboto Medium"/>
              <a:ea typeface="Roboto Medium"/>
              <a:cs typeface="Roboto Medium"/>
              <a:sym typeface="Roboto Medium"/>
            </a:endParaRPr>
          </a:p>
          <a:p>
            <a:pPr indent="-476250" lvl="0" marL="457200" rtl="0" algn="ctr">
              <a:spcBef>
                <a:spcPts val="0"/>
              </a:spcBef>
              <a:spcAft>
                <a:spcPts val="0"/>
              </a:spcAft>
              <a:buClr>
                <a:schemeClr val="lt1"/>
              </a:buClr>
              <a:buSzPts val="3900"/>
              <a:buFont typeface="Roboto Medium"/>
              <a:buChar char="●"/>
            </a:pPr>
            <a:r>
              <a:rPr lang="en" sz="3900">
                <a:solidFill>
                  <a:schemeClr val="lt1"/>
                </a:solidFill>
                <a:latin typeface="Roboto Medium"/>
                <a:ea typeface="Roboto Medium"/>
                <a:cs typeface="Roboto Medium"/>
                <a:sym typeface="Roboto Medium"/>
              </a:rPr>
              <a:t>Any next steps or actions</a:t>
            </a:r>
            <a:endParaRPr sz="3900">
              <a:solidFill>
                <a:schemeClr val="lt1"/>
              </a:solidFill>
              <a:latin typeface="Roboto Medium"/>
              <a:ea typeface="Roboto Medium"/>
              <a:cs typeface="Roboto Medium"/>
              <a:sym typeface="Roboto Medium"/>
            </a:endParaRPr>
          </a:p>
          <a:p>
            <a:pPr indent="0" lvl="0" marL="457200" rtl="0" algn="ctr">
              <a:spcBef>
                <a:spcPts val="0"/>
              </a:spcBef>
              <a:spcAft>
                <a:spcPts val="0"/>
              </a:spcAft>
              <a:buNone/>
            </a:pPr>
            <a:r>
              <a:t/>
            </a:r>
            <a:endParaRPr sz="3900">
              <a:solidFill>
                <a:schemeClr val="lt1"/>
              </a:solidFill>
              <a:latin typeface="Roboto Medium"/>
              <a:ea typeface="Roboto Medium"/>
              <a:cs typeface="Roboto Medium"/>
              <a:sym typeface="Roboto Medium"/>
            </a:endParaRPr>
          </a:p>
        </p:txBody>
      </p:sp>
      <p:sp>
        <p:nvSpPr>
          <p:cNvPr id="221" name="Google Shape;221;p29"/>
          <p:cNvSpPr/>
          <p:nvPr/>
        </p:nvSpPr>
        <p:spPr>
          <a:xfrm>
            <a:off x="881730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2" name="Google Shape;222;p29"/>
          <p:cNvPicPr preferRelativeResize="0"/>
          <p:nvPr/>
        </p:nvPicPr>
        <p:blipFill>
          <a:blip r:embed="rId4">
            <a:alphaModFix/>
          </a:blip>
          <a:stretch>
            <a:fillRect/>
          </a:stretch>
        </p:blipFill>
        <p:spPr>
          <a:xfrm>
            <a:off x="7246498" y="4808648"/>
            <a:ext cx="1897499" cy="334850"/>
          </a:xfrm>
          <a:prstGeom prst="rect">
            <a:avLst/>
          </a:prstGeom>
          <a:noFill/>
          <a:ln>
            <a:noFill/>
          </a:ln>
        </p:spPr>
      </p:pic>
      <p:sp>
        <p:nvSpPr>
          <p:cNvPr id="223" name="Google Shape;223;p29"/>
          <p:cNvSpPr/>
          <p:nvPr/>
        </p:nvSpPr>
        <p:spPr>
          <a:xfrm>
            <a:off x="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0"/>
          <p:cNvPicPr preferRelativeResize="0"/>
          <p:nvPr/>
        </p:nvPicPr>
        <p:blipFill>
          <a:blip r:embed="rId3">
            <a:alphaModFix/>
          </a:blip>
          <a:stretch>
            <a:fillRect/>
          </a:stretch>
        </p:blipFill>
        <p:spPr>
          <a:xfrm>
            <a:off x="0" y="0"/>
            <a:ext cx="9144010" cy="5143500"/>
          </a:xfrm>
          <a:prstGeom prst="rect">
            <a:avLst/>
          </a:prstGeom>
          <a:noFill/>
          <a:ln>
            <a:noFill/>
          </a:ln>
        </p:spPr>
      </p:pic>
      <p:sp>
        <p:nvSpPr>
          <p:cNvPr id="229" name="Google Shape;229;p30"/>
          <p:cNvSpPr txBox="1"/>
          <p:nvPr>
            <p:ph type="ctrTitle"/>
          </p:nvPr>
        </p:nvSpPr>
        <p:spPr>
          <a:xfrm>
            <a:off x="326700" y="2243400"/>
            <a:ext cx="8490600" cy="65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4900">
                <a:solidFill>
                  <a:schemeClr val="lt1"/>
                </a:solidFill>
                <a:latin typeface="Roboto Medium"/>
                <a:ea typeface="Roboto Medium"/>
                <a:cs typeface="Roboto Medium"/>
                <a:sym typeface="Roboto Medium"/>
              </a:rPr>
              <a:t>THANK YOU!</a:t>
            </a:r>
            <a:endParaRPr sz="4900">
              <a:solidFill>
                <a:schemeClr val="lt1"/>
              </a:solidFill>
              <a:latin typeface="Roboto Medium"/>
              <a:ea typeface="Roboto Medium"/>
              <a:cs typeface="Roboto Medium"/>
              <a:sym typeface="Roboto Medium"/>
            </a:endParaRPr>
          </a:p>
        </p:txBody>
      </p:sp>
      <p:sp>
        <p:nvSpPr>
          <p:cNvPr id="230" name="Google Shape;230;p30"/>
          <p:cNvSpPr/>
          <p:nvPr/>
        </p:nvSpPr>
        <p:spPr>
          <a:xfrm>
            <a:off x="881730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1" name="Google Shape;231;p30"/>
          <p:cNvPicPr preferRelativeResize="0"/>
          <p:nvPr/>
        </p:nvPicPr>
        <p:blipFill>
          <a:blip r:embed="rId4">
            <a:alphaModFix/>
          </a:blip>
          <a:stretch>
            <a:fillRect/>
          </a:stretch>
        </p:blipFill>
        <p:spPr>
          <a:xfrm>
            <a:off x="7246498" y="4808648"/>
            <a:ext cx="1897499" cy="334850"/>
          </a:xfrm>
          <a:prstGeom prst="rect">
            <a:avLst/>
          </a:prstGeom>
          <a:noFill/>
          <a:ln>
            <a:noFill/>
          </a:ln>
        </p:spPr>
      </p:pic>
      <p:sp>
        <p:nvSpPr>
          <p:cNvPr id="232" name="Google Shape;232;p30"/>
          <p:cNvSpPr/>
          <p:nvPr/>
        </p:nvSpPr>
        <p:spPr>
          <a:xfrm>
            <a:off x="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ctrTitle"/>
          </p:nvPr>
        </p:nvSpPr>
        <p:spPr>
          <a:xfrm>
            <a:off x="3027800" y="375000"/>
            <a:ext cx="5450400" cy="656700"/>
          </a:xfrm>
          <a:prstGeom prst="rect">
            <a:avLst/>
          </a:prstGeom>
          <a:no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3200">
                <a:solidFill>
                  <a:srgbClr val="97A94E"/>
                </a:solidFill>
                <a:latin typeface="Roboto Medium"/>
                <a:ea typeface="Roboto Medium"/>
                <a:cs typeface="Roboto Medium"/>
                <a:sym typeface="Roboto Medium"/>
              </a:rPr>
              <a:t>MY STORY</a:t>
            </a:r>
            <a:endParaRPr sz="3200">
              <a:solidFill>
                <a:srgbClr val="97A94E"/>
              </a:solidFill>
              <a:latin typeface="Roboto Medium"/>
              <a:ea typeface="Roboto Medium"/>
              <a:cs typeface="Roboto Medium"/>
              <a:sym typeface="Roboto Medium"/>
            </a:endParaRPr>
          </a:p>
        </p:txBody>
      </p:sp>
      <p:sp>
        <p:nvSpPr>
          <p:cNvPr id="69" name="Google Shape;69;p14"/>
          <p:cNvSpPr/>
          <p:nvPr/>
        </p:nvSpPr>
        <p:spPr>
          <a:xfrm>
            <a:off x="9020125" y="-12625"/>
            <a:ext cx="123900" cy="4821300"/>
          </a:xfrm>
          <a:prstGeom prst="rect">
            <a:avLst/>
          </a:prstGeom>
          <a:solidFill>
            <a:srgbClr val="C5299B"/>
          </a:solidFill>
          <a:ln cap="flat" cmpd="sng" w="9525">
            <a:solidFill>
              <a:srgbClr val="C529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4"/>
          <p:cNvPicPr preferRelativeResize="0"/>
          <p:nvPr/>
        </p:nvPicPr>
        <p:blipFill rotWithShape="1">
          <a:blip r:embed="rId3">
            <a:alphaModFix/>
          </a:blip>
          <a:srcRect b="34309" l="39626" r="31003" t="23500"/>
          <a:stretch/>
        </p:blipFill>
        <p:spPr>
          <a:xfrm>
            <a:off x="0" y="0"/>
            <a:ext cx="2685600" cy="5143501"/>
          </a:xfrm>
          <a:prstGeom prst="rect">
            <a:avLst/>
          </a:prstGeom>
          <a:noFill/>
          <a:ln>
            <a:noFill/>
          </a:ln>
        </p:spPr>
      </p:pic>
      <p:sp>
        <p:nvSpPr>
          <p:cNvPr id="71" name="Google Shape;71;p14"/>
          <p:cNvSpPr txBox="1"/>
          <p:nvPr/>
        </p:nvSpPr>
        <p:spPr>
          <a:xfrm>
            <a:off x="3126950" y="1334700"/>
            <a:ext cx="55932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434343"/>
                </a:solidFill>
                <a:latin typeface="Roboto"/>
                <a:ea typeface="Roboto"/>
                <a:cs typeface="Roboto"/>
                <a:sym typeface="Roboto"/>
              </a:rPr>
              <a:t>Why community engagement matters to me personally</a:t>
            </a:r>
            <a:endParaRPr sz="1700">
              <a:solidFill>
                <a:srgbClr val="434343"/>
              </a:solidFill>
              <a:latin typeface="Roboto"/>
              <a:ea typeface="Roboto"/>
              <a:cs typeface="Roboto"/>
              <a:sym typeface="Roboto"/>
            </a:endParaRPr>
          </a:p>
          <a:p>
            <a:pPr indent="0" lvl="0" marL="0" rtl="0" algn="l">
              <a:spcBef>
                <a:spcPts val="0"/>
              </a:spcBef>
              <a:spcAft>
                <a:spcPts val="0"/>
              </a:spcAft>
              <a:buNone/>
            </a:pPr>
            <a:r>
              <a:t/>
            </a:r>
            <a:endParaRPr sz="1700">
              <a:solidFill>
                <a:srgbClr val="434343"/>
              </a:solidFill>
              <a:latin typeface="Roboto"/>
              <a:ea typeface="Roboto"/>
              <a:cs typeface="Roboto"/>
              <a:sym typeface="Roboto"/>
            </a:endParaRPr>
          </a:p>
          <a:p>
            <a:pPr indent="0" lvl="0" marL="0" rtl="0" algn="l">
              <a:spcBef>
                <a:spcPts val="0"/>
              </a:spcBef>
              <a:spcAft>
                <a:spcPts val="0"/>
              </a:spcAft>
              <a:buNone/>
            </a:pPr>
            <a:r>
              <a:t/>
            </a:r>
            <a:endParaRPr sz="1700">
              <a:solidFill>
                <a:srgbClr val="434343"/>
              </a:solidFill>
              <a:latin typeface="Roboto"/>
              <a:ea typeface="Roboto"/>
              <a:cs typeface="Roboto"/>
              <a:sym typeface="Roboto"/>
            </a:endParaRPr>
          </a:p>
        </p:txBody>
      </p:sp>
      <p:pic>
        <p:nvPicPr>
          <p:cNvPr id="72" name="Google Shape;72;p14"/>
          <p:cNvPicPr preferRelativeResize="0"/>
          <p:nvPr/>
        </p:nvPicPr>
        <p:blipFill>
          <a:blip r:embed="rId4">
            <a:alphaModFix/>
          </a:blip>
          <a:stretch>
            <a:fillRect/>
          </a:stretch>
        </p:blipFill>
        <p:spPr>
          <a:xfrm>
            <a:off x="7246498" y="4808648"/>
            <a:ext cx="1897499" cy="334850"/>
          </a:xfrm>
          <a:prstGeom prst="rect">
            <a:avLst/>
          </a:prstGeom>
          <a:noFill/>
          <a:ln>
            <a:noFill/>
          </a:ln>
        </p:spPr>
      </p:pic>
      <p:pic>
        <p:nvPicPr>
          <p:cNvPr id="73" name="Google Shape;73;p14"/>
          <p:cNvPicPr preferRelativeResize="0"/>
          <p:nvPr/>
        </p:nvPicPr>
        <p:blipFill>
          <a:blip r:embed="rId5">
            <a:alphaModFix/>
          </a:blip>
          <a:stretch>
            <a:fillRect/>
          </a:stretch>
        </p:blipFill>
        <p:spPr>
          <a:xfrm>
            <a:off x="6191750" y="2123050"/>
            <a:ext cx="2685600" cy="2685600"/>
          </a:xfrm>
          <a:prstGeom prst="rect">
            <a:avLst/>
          </a:prstGeom>
          <a:noFill/>
          <a:ln>
            <a:noFill/>
          </a:ln>
        </p:spPr>
      </p:pic>
      <p:pic>
        <p:nvPicPr>
          <p:cNvPr id="74" name="Google Shape;74;p14"/>
          <p:cNvPicPr preferRelativeResize="0"/>
          <p:nvPr/>
        </p:nvPicPr>
        <p:blipFill rotWithShape="1">
          <a:blip r:embed="rId6">
            <a:alphaModFix/>
          </a:blip>
          <a:srcRect b="0" l="14244" r="0" t="0"/>
          <a:stretch/>
        </p:blipFill>
        <p:spPr>
          <a:xfrm>
            <a:off x="2984175" y="2123050"/>
            <a:ext cx="3064801" cy="2685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p:nvPr/>
        </p:nvSpPr>
        <p:spPr>
          <a:xfrm>
            <a:off x="0" y="0"/>
            <a:ext cx="2445000" cy="5143500"/>
          </a:xfrm>
          <a:prstGeom prst="rect">
            <a:avLst/>
          </a:prstGeom>
          <a:solidFill>
            <a:srgbClr val="C5299B"/>
          </a:solidFill>
          <a:ln cap="flat" cmpd="sng" w="9525">
            <a:solidFill>
              <a:srgbClr val="C529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txBox="1"/>
          <p:nvPr/>
        </p:nvSpPr>
        <p:spPr>
          <a:xfrm>
            <a:off x="2673475" y="770650"/>
            <a:ext cx="5998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97A94E"/>
                </a:solidFill>
                <a:latin typeface="Roboto"/>
                <a:ea typeface="Roboto"/>
                <a:cs typeface="Roboto"/>
                <a:sym typeface="Roboto"/>
              </a:rPr>
              <a:t>Part 1: What is community engagement?</a:t>
            </a:r>
            <a:endParaRPr sz="2200">
              <a:solidFill>
                <a:srgbClr val="97A94E"/>
              </a:solidFill>
              <a:latin typeface="Roboto"/>
              <a:ea typeface="Roboto"/>
              <a:cs typeface="Roboto"/>
              <a:sym typeface="Roboto"/>
            </a:endParaRPr>
          </a:p>
        </p:txBody>
      </p:sp>
      <p:pic>
        <p:nvPicPr>
          <p:cNvPr id="81" name="Google Shape;81;p15"/>
          <p:cNvPicPr preferRelativeResize="0"/>
          <p:nvPr/>
        </p:nvPicPr>
        <p:blipFill>
          <a:blip r:embed="rId3">
            <a:alphaModFix/>
          </a:blip>
          <a:stretch>
            <a:fillRect/>
          </a:stretch>
        </p:blipFill>
        <p:spPr>
          <a:xfrm>
            <a:off x="7246498" y="4808648"/>
            <a:ext cx="1897499" cy="334850"/>
          </a:xfrm>
          <a:prstGeom prst="rect">
            <a:avLst/>
          </a:prstGeom>
          <a:noFill/>
          <a:ln>
            <a:noFill/>
          </a:ln>
        </p:spPr>
      </p:pic>
      <p:sp>
        <p:nvSpPr>
          <p:cNvPr id="82" name="Google Shape;82;p15"/>
          <p:cNvSpPr txBox="1"/>
          <p:nvPr>
            <p:ph type="ctrTitle"/>
          </p:nvPr>
        </p:nvSpPr>
        <p:spPr>
          <a:xfrm>
            <a:off x="-6300" y="1002125"/>
            <a:ext cx="2445000" cy="1287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100">
                <a:solidFill>
                  <a:schemeClr val="lt1"/>
                </a:solidFill>
                <a:latin typeface="Roboto Medium"/>
                <a:ea typeface="Roboto Medium"/>
                <a:cs typeface="Roboto Medium"/>
                <a:sym typeface="Roboto Medium"/>
              </a:rPr>
              <a:t>Today’s</a:t>
            </a:r>
            <a:endParaRPr sz="3100">
              <a:solidFill>
                <a:schemeClr val="lt1"/>
              </a:solidFill>
              <a:latin typeface="Roboto Medium"/>
              <a:ea typeface="Roboto Medium"/>
              <a:cs typeface="Roboto Medium"/>
              <a:sym typeface="Roboto Medium"/>
            </a:endParaRPr>
          </a:p>
          <a:p>
            <a:pPr indent="0" lvl="0" marL="0" rtl="0" algn="ctr">
              <a:spcBef>
                <a:spcPts val="0"/>
              </a:spcBef>
              <a:spcAft>
                <a:spcPts val="0"/>
              </a:spcAft>
              <a:buNone/>
            </a:pPr>
            <a:r>
              <a:rPr lang="en" sz="3100">
                <a:solidFill>
                  <a:schemeClr val="lt1"/>
                </a:solidFill>
                <a:latin typeface="Roboto Medium"/>
                <a:ea typeface="Roboto Medium"/>
                <a:cs typeface="Roboto Medium"/>
                <a:sym typeface="Roboto Medium"/>
              </a:rPr>
              <a:t>Session</a:t>
            </a:r>
            <a:endParaRPr sz="3100">
              <a:solidFill>
                <a:schemeClr val="lt1"/>
              </a:solidFill>
              <a:latin typeface="Roboto Medium"/>
              <a:ea typeface="Roboto Medium"/>
              <a:cs typeface="Roboto Medium"/>
              <a:sym typeface="Roboto Medium"/>
            </a:endParaRPr>
          </a:p>
          <a:p>
            <a:pPr indent="0" lvl="0" marL="0" rtl="0" algn="ctr">
              <a:spcBef>
                <a:spcPts val="0"/>
              </a:spcBef>
              <a:spcAft>
                <a:spcPts val="0"/>
              </a:spcAft>
              <a:buNone/>
            </a:pPr>
            <a:r>
              <a:rPr lang="en" sz="3100">
                <a:solidFill>
                  <a:schemeClr val="lt1"/>
                </a:solidFill>
                <a:latin typeface="Roboto Medium"/>
                <a:ea typeface="Roboto Medium"/>
                <a:cs typeface="Roboto Medium"/>
                <a:sym typeface="Roboto Medium"/>
              </a:rPr>
              <a:t>Outline</a:t>
            </a:r>
            <a:endParaRPr sz="3100">
              <a:solidFill>
                <a:schemeClr val="lt1"/>
              </a:solidFill>
              <a:latin typeface="Roboto Medium"/>
              <a:ea typeface="Roboto Medium"/>
              <a:cs typeface="Roboto Medium"/>
              <a:sym typeface="Roboto Medium"/>
            </a:endParaRPr>
          </a:p>
        </p:txBody>
      </p:sp>
      <p:sp>
        <p:nvSpPr>
          <p:cNvPr id="83" name="Google Shape;83;p15"/>
          <p:cNvSpPr/>
          <p:nvPr/>
        </p:nvSpPr>
        <p:spPr>
          <a:xfrm>
            <a:off x="456000" y="484450"/>
            <a:ext cx="1520400" cy="888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txBox="1"/>
          <p:nvPr/>
        </p:nvSpPr>
        <p:spPr>
          <a:xfrm>
            <a:off x="2673475" y="1345300"/>
            <a:ext cx="57765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434343"/>
                </a:solidFill>
                <a:latin typeface="Roboto"/>
                <a:ea typeface="Roboto"/>
                <a:cs typeface="Roboto"/>
                <a:sym typeface="Roboto"/>
              </a:rPr>
              <a:t>Zooming out &amp; back to basics. What are some examples, and lessons learned?</a:t>
            </a:r>
            <a:endParaRPr sz="1800">
              <a:solidFill>
                <a:srgbClr val="434343"/>
              </a:solidFill>
              <a:latin typeface="Roboto"/>
              <a:ea typeface="Roboto"/>
              <a:cs typeface="Roboto"/>
              <a:sym typeface="Roboto"/>
            </a:endParaRPr>
          </a:p>
          <a:p>
            <a:pPr indent="0" lvl="0" marL="0" rtl="0" algn="l">
              <a:spcBef>
                <a:spcPts val="0"/>
              </a:spcBef>
              <a:spcAft>
                <a:spcPts val="0"/>
              </a:spcAft>
              <a:buNone/>
            </a:pPr>
            <a:r>
              <a:t/>
            </a:r>
            <a:endParaRPr sz="1800">
              <a:solidFill>
                <a:srgbClr val="434343"/>
              </a:solidFill>
              <a:latin typeface="Roboto"/>
              <a:ea typeface="Roboto"/>
              <a:cs typeface="Roboto"/>
              <a:sym typeface="Roboto"/>
            </a:endParaRPr>
          </a:p>
          <a:p>
            <a:pPr indent="-342900" lvl="0" marL="457200" rtl="0" algn="l">
              <a:spcBef>
                <a:spcPts val="0"/>
              </a:spcBef>
              <a:spcAft>
                <a:spcPts val="0"/>
              </a:spcAft>
              <a:buClr>
                <a:srgbClr val="434343"/>
              </a:buClr>
              <a:buSzPts val="1800"/>
              <a:buFont typeface="Roboto"/>
              <a:buChar char="●"/>
            </a:pPr>
            <a:r>
              <a:rPr lang="en" sz="1800">
                <a:solidFill>
                  <a:srgbClr val="434343"/>
                </a:solidFill>
                <a:latin typeface="Roboto"/>
                <a:ea typeface="Roboto"/>
                <a:cs typeface="Roboto"/>
                <a:sym typeface="Roboto"/>
              </a:rPr>
              <a:t>Definition overview</a:t>
            </a:r>
            <a:endParaRPr sz="1800">
              <a:solidFill>
                <a:srgbClr val="434343"/>
              </a:solidFill>
              <a:latin typeface="Roboto"/>
              <a:ea typeface="Roboto"/>
              <a:cs typeface="Roboto"/>
              <a:sym typeface="Roboto"/>
            </a:endParaRPr>
          </a:p>
          <a:p>
            <a:pPr indent="-342900" lvl="0" marL="457200" rtl="0" algn="l">
              <a:spcBef>
                <a:spcPts val="0"/>
              </a:spcBef>
              <a:spcAft>
                <a:spcPts val="0"/>
              </a:spcAft>
              <a:buClr>
                <a:srgbClr val="434343"/>
              </a:buClr>
              <a:buSzPts val="1800"/>
              <a:buFont typeface="Roboto"/>
              <a:buChar char="●"/>
            </a:pPr>
            <a:r>
              <a:rPr lang="en" sz="1800">
                <a:solidFill>
                  <a:srgbClr val="434343"/>
                </a:solidFill>
                <a:latin typeface="Roboto"/>
                <a:ea typeface="Roboto"/>
                <a:cs typeface="Roboto"/>
                <a:sym typeface="Roboto"/>
              </a:rPr>
              <a:t>Approach and methodology</a:t>
            </a:r>
            <a:endParaRPr sz="1800">
              <a:solidFill>
                <a:srgbClr val="434343"/>
              </a:solidFill>
              <a:latin typeface="Roboto"/>
              <a:ea typeface="Roboto"/>
              <a:cs typeface="Roboto"/>
              <a:sym typeface="Roboto"/>
            </a:endParaRPr>
          </a:p>
          <a:p>
            <a:pPr indent="-342900" lvl="0" marL="457200" rtl="0" algn="l">
              <a:spcBef>
                <a:spcPts val="0"/>
              </a:spcBef>
              <a:spcAft>
                <a:spcPts val="0"/>
              </a:spcAft>
              <a:buClr>
                <a:srgbClr val="434343"/>
              </a:buClr>
              <a:buSzPts val="1800"/>
              <a:buFont typeface="Roboto"/>
              <a:buChar char="●"/>
            </a:pPr>
            <a:r>
              <a:rPr lang="en" sz="1800">
                <a:solidFill>
                  <a:srgbClr val="434343"/>
                </a:solidFill>
                <a:latin typeface="Roboto"/>
                <a:ea typeface="Roboto"/>
                <a:cs typeface="Roboto"/>
                <a:sym typeface="Roboto"/>
              </a:rPr>
              <a:t>Stories and lessons learned  </a:t>
            </a:r>
            <a:endParaRPr sz="1800">
              <a:solidFill>
                <a:srgbClr val="434343"/>
              </a:solidFill>
              <a:latin typeface="Roboto"/>
              <a:ea typeface="Roboto"/>
              <a:cs typeface="Roboto"/>
              <a:sym typeface="Roboto"/>
            </a:endParaRPr>
          </a:p>
        </p:txBody>
      </p:sp>
      <p:sp>
        <p:nvSpPr>
          <p:cNvPr id="85" name="Google Shape;85;p15"/>
          <p:cNvSpPr txBox="1"/>
          <p:nvPr/>
        </p:nvSpPr>
        <p:spPr>
          <a:xfrm>
            <a:off x="2673475" y="3370375"/>
            <a:ext cx="5998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97A94E"/>
                </a:solidFill>
                <a:latin typeface="Roboto"/>
                <a:ea typeface="Roboto"/>
                <a:cs typeface="Roboto"/>
                <a:sym typeface="Roboto"/>
              </a:rPr>
              <a:t>Part 2: Scenarios</a:t>
            </a:r>
            <a:endParaRPr sz="2200">
              <a:solidFill>
                <a:srgbClr val="97A94E"/>
              </a:solidFill>
              <a:latin typeface="Roboto"/>
              <a:ea typeface="Roboto"/>
              <a:cs typeface="Roboto"/>
              <a:sym typeface="Roboto"/>
            </a:endParaRPr>
          </a:p>
        </p:txBody>
      </p:sp>
      <p:sp>
        <p:nvSpPr>
          <p:cNvPr id="86" name="Google Shape;86;p15"/>
          <p:cNvSpPr txBox="1"/>
          <p:nvPr/>
        </p:nvSpPr>
        <p:spPr>
          <a:xfrm>
            <a:off x="2784475" y="3893575"/>
            <a:ext cx="5776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434343"/>
                </a:solidFill>
                <a:latin typeface="Roboto"/>
                <a:ea typeface="Roboto"/>
                <a:cs typeface="Roboto"/>
                <a:sym typeface="Roboto"/>
              </a:rPr>
              <a:t>How would you approach it?</a:t>
            </a:r>
            <a:endParaRPr sz="1800">
              <a:solidFill>
                <a:srgbClr val="434343"/>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6"/>
          <p:cNvPicPr preferRelativeResize="0"/>
          <p:nvPr/>
        </p:nvPicPr>
        <p:blipFill>
          <a:blip r:embed="rId3">
            <a:alphaModFix/>
          </a:blip>
          <a:stretch>
            <a:fillRect/>
          </a:stretch>
        </p:blipFill>
        <p:spPr>
          <a:xfrm>
            <a:off x="0" y="0"/>
            <a:ext cx="9144010" cy="5143500"/>
          </a:xfrm>
          <a:prstGeom prst="rect">
            <a:avLst/>
          </a:prstGeom>
          <a:noFill/>
          <a:ln>
            <a:noFill/>
          </a:ln>
        </p:spPr>
      </p:pic>
      <p:sp>
        <p:nvSpPr>
          <p:cNvPr id="92" name="Google Shape;92;p16"/>
          <p:cNvSpPr txBox="1"/>
          <p:nvPr>
            <p:ph type="ctrTitle"/>
          </p:nvPr>
        </p:nvSpPr>
        <p:spPr>
          <a:xfrm>
            <a:off x="326700" y="2243400"/>
            <a:ext cx="8490600" cy="65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4900">
                <a:solidFill>
                  <a:schemeClr val="lt1"/>
                </a:solidFill>
                <a:latin typeface="Roboto Medium"/>
                <a:ea typeface="Roboto Medium"/>
                <a:cs typeface="Roboto Medium"/>
                <a:sym typeface="Roboto Medium"/>
              </a:rPr>
              <a:t>PART 1: WHAT IS COMMUNITY ENGAGEMENT?</a:t>
            </a:r>
            <a:endParaRPr sz="4900">
              <a:solidFill>
                <a:schemeClr val="lt1"/>
              </a:solidFill>
              <a:latin typeface="Roboto Medium"/>
              <a:ea typeface="Roboto Medium"/>
              <a:cs typeface="Roboto Medium"/>
              <a:sym typeface="Roboto Medium"/>
            </a:endParaRPr>
          </a:p>
        </p:txBody>
      </p:sp>
      <p:sp>
        <p:nvSpPr>
          <p:cNvPr id="93" name="Google Shape;93;p16"/>
          <p:cNvSpPr/>
          <p:nvPr/>
        </p:nvSpPr>
        <p:spPr>
          <a:xfrm>
            <a:off x="881730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6"/>
          <p:cNvPicPr preferRelativeResize="0"/>
          <p:nvPr/>
        </p:nvPicPr>
        <p:blipFill>
          <a:blip r:embed="rId4">
            <a:alphaModFix/>
          </a:blip>
          <a:stretch>
            <a:fillRect/>
          </a:stretch>
        </p:blipFill>
        <p:spPr>
          <a:xfrm>
            <a:off x="7246498" y="4808648"/>
            <a:ext cx="1897499" cy="334850"/>
          </a:xfrm>
          <a:prstGeom prst="rect">
            <a:avLst/>
          </a:prstGeom>
          <a:noFill/>
          <a:ln>
            <a:noFill/>
          </a:ln>
        </p:spPr>
      </p:pic>
      <p:sp>
        <p:nvSpPr>
          <p:cNvPr id="95" name="Google Shape;95;p16"/>
          <p:cNvSpPr/>
          <p:nvPr/>
        </p:nvSpPr>
        <p:spPr>
          <a:xfrm>
            <a:off x="0" y="1437900"/>
            <a:ext cx="326700" cy="22677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7"/>
          <p:cNvSpPr txBox="1"/>
          <p:nvPr/>
        </p:nvSpPr>
        <p:spPr>
          <a:xfrm>
            <a:off x="443800" y="314575"/>
            <a:ext cx="8310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97A94E"/>
                </a:solidFill>
                <a:latin typeface="Roboto"/>
                <a:ea typeface="Roboto"/>
                <a:cs typeface="Roboto"/>
                <a:sym typeface="Roboto"/>
              </a:rPr>
              <a:t>One Definition...</a:t>
            </a:r>
            <a:endParaRPr sz="2200">
              <a:solidFill>
                <a:srgbClr val="97A94E"/>
              </a:solidFill>
              <a:latin typeface="Roboto"/>
              <a:ea typeface="Roboto"/>
              <a:cs typeface="Roboto"/>
              <a:sym typeface="Roboto"/>
            </a:endParaRPr>
          </a:p>
        </p:txBody>
      </p:sp>
      <p:pic>
        <p:nvPicPr>
          <p:cNvPr id="101" name="Google Shape;101;p17"/>
          <p:cNvPicPr preferRelativeResize="0"/>
          <p:nvPr/>
        </p:nvPicPr>
        <p:blipFill>
          <a:blip r:embed="rId3">
            <a:alphaModFix/>
          </a:blip>
          <a:stretch>
            <a:fillRect/>
          </a:stretch>
        </p:blipFill>
        <p:spPr>
          <a:xfrm>
            <a:off x="7246498" y="4808648"/>
            <a:ext cx="1897499" cy="334850"/>
          </a:xfrm>
          <a:prstGeom prst="rect">
            <a:avLst/>
          </a:prstGeom>
          <a:noFill/>
          <a:ln>
            <a:noFill/>
          </a:ln>
        </p:spPr>
      </p:pic>
      <p:sp>
        <p:nvSpPr>
          <p:cNvPr id="102" name="Google Shape;102;p17"/>
          <p:cNvSpPr/>
          <p:nvPr/>
        </p:nvSpPr>
        <p:spPr>
          <a:xfrm flipH="1">
            <a:off x="300" y="0"/>
            <a:ext cx="164400" cy="44466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txBox="1"/>
          <p:nvPr/>
        </p:nvSpPr>
        <p:spPr>
          <a:xfrm>
            <a:off x="443800" y="1015925"/>
            <a:ext cx="7639800" cy="33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231E20"/>
                </a:solidFill>
                <a:highlight>
                  <a:srgbClr val="FFFFFF"/>
                </a:highlight>
                <a:latin typeface="Times New Roman"/>
                <a:ea typeface="Times New Roman"/>
                <a:cs typeface="Times New Roman"/>
                <a:sym typeface="Times New Roman"/>
              </a:rPr>
              <a:t>Community Engagement is…the process of working collaboratively with and through groups of people affiliated by geographic proximity, special interest, or similar situations to address issues affecting the well-being of those people It is a powerful vehicle for bringing about environmental and behavioral changes that will improve the health of the community and its members It often involves partnerships and coalitions that help mobilize resources and influence systems, change relationships among partners, and serve as catalysts for changing policies, programs, and practices (CDC, 1997).</a:t>
            </a:r>
            <a:endParaRPr sz="1500">
              <a:solidFill>
                <a:srgbClr val="231E20"/>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500">
              <a:solidFill>
                <a:srgbClr val="231E20"/>
              </a:solidFill>
              <a:highlight>
                <a:srgbClr val="FFFFFF"/>
              </a:highlight>
              <a:latin typeface="Times New Roman"/>
              <a:ea typeface="Times New Roman"/>
              <a:cs typeface="Times New Roman"/>
              <a:sym typeface="Times New Roman"/>
            </a:endParaRPr>
          </a:p>
          <a:p>
            <a:pPr indent="0" lvl="0" marL="0" rtl="0" algn="l">
              <a:lnSpc>
                <a:spcPct val="180000"/>
              </a:lnSpc>
              <a:spcBef>
                <a:spcPts val="0"/>
              </a:spcBef>
              <a:spcAft>
                <a:spcPts val="0"/>
              </a:spcAft>
              <a:buClr>
                <a:schemeClr val="dk1"/>
              </a:buClr>
              <a:buSzPts val="1100"/>
              <a:buFont typeface="Arial"/>
              <a:buNone/>
            </a:pPr>
            <a:r>
              <a:rPr lang="en" sz="1100">
                <a:solidFill>
                  <a:srgbClr val="231E20"/>
                </a:solidFill>
                <a:highlight>
                  <a:srgbClr val="FFFFFF"/>
                </a:highlight>
              </a:rPr>
              <a:t>'Community engagement' is therefore a strategic process with the specific purpose of working with identified groups of people, whether they are connected by geographic location, special interest, or affiliation to identify and address issues affecting their well-being.</a:t>
            </a:r>
            <a:endParaRPr sz="1100">
              <a:solidFill>
                <a:srgbClr val="231E20"/>
              </a:solidFill>
              <a:highlight>
                <a:srgbClr val="FFFFFF"/>
              </a:highlight>
            </a:endParaRPr>
          </a:p>
          <a:p>
            <a:pPr indent="0" lvl="0" marL="0" rtl="0" algn="l">
              <a:spcBef>
                <a:spcPts val="1200"/>
              </a:spcBef>
              <a:spcAft>
                <a:spcPts val="0"/>
              </a:spcAft>
              <a:buNone/>
            </a:pPr>
            <a:r>
              <a:t/>
            </a:r>
            <a:endParaRPr sz="1800">
              <a:solidFill>
                <a:srgbClr val="434343"/>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8"/>
          <p:cNvSpPr txBox="1"/>
          <p:nvPr/>
        </p:nvSpPr>
        <p:spPr>
          <a:xfrm>
            <a:off x="443800" y="314575"/>
            <a:ext cx="8310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97A94E"/>
                </a:solidFill>
                <a:latin typeface="Roboto"/>
                <a:ea typeface="Roboto"/>
                <a:cs typeface="Roboto"/>
                <a:sym typeface="Roboto"/>
              </a:rPr>
              <a:t>Another </a:t>
            </a:r>
            <a:r>
              <a:rPr lang="en" sz="2200">
                <a:solidFill>
                  <a:srgbClr val="97A94E"/>
                </a:solidFill>
                <a:latin typeface="Roboto"/>
                <a:ea typeface="Roboto"/>
                <a:cs typeface="Roboto"/>
                <a:sym typeface="Roboto"/>
              </a:rPr>
              <a:t>Definition...</a:t>
            </a:r>
            <a:endParaRPr sz="2200">
              <a:solidFill>
                <a:srgbClr val="97A94E"/>
              </a:solidFill>
              <a:latin typeface="Roboto"/>
              <a:ea typeface="Roboto"/>
              <a:cs typeface="Roboto"/>
              <a:sym typeface="Roboto"/>
            </a:endParaRPr>
          </a:p>
        </p:txBody>
      </p:sp>
      <p:pic>
        <p:nvPicPr>
          <p:cNvPr id="109" name="Google Shape;109;p18"/>
          <p:cNvPicPr preferRelativeResize="0"/>
          <p:nvPr/>
        </p:nvPicPr>
        <p:blipFill>
          <a:blip r:embed="rId3">
            <a:alphaModFix/>
          </a:blip>
          <a:stretch>
            <a:fillRect/>
          </a:stretch>
        </p:blipFill>
        <p:spPr>
          <a:xfrm>
            <a:off x="7246498" y="4808648"/>
            <a:ext cx="1897499" cy="334850"/>
          </a:xfrm>
          <a:prstGeom prst="rect">
            <a:avLst/>
          </a:prstGeom>
          <a:noFill/>
          <a:ln>
            <a:noFill/>
          </a:ln>
        </p:spPr>
      </p:pic>
      <p:sp>
        <p:nvSpPr>
          <p:cNvPr id="110" name="Google Shape;110;p18"/>
          <p:cNvSpPr/>
          <p:nvPr/>
        </p:nvSpPr>
        <p:spPr>
          <a:xfrm flipH="1">
            <a:off x="300" y="0"/>
            <a:ext cx="164400" cy="44466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txBox="1"/>
          <p:nvPr/>
        </p:nvSpPr>
        <p:spPr>
          <a:xfrm>
            <a:off x="443800" y="1015925"/>
            <a:ext cx="7639800" cy="340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200">
                <a:solidFill>
                  <a:srgbClr val="555C5E"/>
                </a:solidFill>
                <a:highlight>
                  <a:srgbClr val="FFFFFF"/>
                </a:highlight>
                <a:latin typeface="Roboto"/>
                <a:ea typeface="Roboto"/>
                <a:cs typeface="Roboto"/>
                <a:sym typeface="Roboto"/>
              </a:rPr>
              <a:t>Community engagement takes a strategic approach to the relationships, communication and interactions between community members and an organization to try to influence outcomes for both.</a:t>
            </a:r>
            <a:endParaRPr sz="1200">
              <a:solidFill>
                <a:srgbClr val="555C5E"/>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None/>
            </a:pPr>
            <a:r>
              <a:rPr lang="en" sz="1200">
                <a:solidFill>
                  <a:srgbClr val="555C5E"/>
                </a:solidFill>
                <a:highlight>
                  <a:srgbClr val="FFFFFF"/>
                </a:highlight>
                <a:latin typeface="Roboto"/>
                <a:ea typeface="Roboto"/>
                <a:cs typeface="Roboto"/>
                <a:sym typeface="Roboto"/>
              </a:rPr>
              <a:t>The United Nations</a:t>
            </a:r>
            <a:r>
              <a:rPr i="1" lang="en" sz="1200">
                <a:solidFill>
                  <a:srgbClr val="555C5E"/>
                </a:solidFill>
                <a:highlight>
                  <a:srgbClr val="FFFFFF"/>
                </a:highlight>
                <a:latin typeface="Roboto"/>
                <a:ea typeface="Roboto"/>
                <a:cs typeface="Roboto"/>
                <a:sym typeface="Roboto"/>
              </a:rPr>
              <a:t> Brisbane Declaration on Community Engagement</a:t>
            </a:r>
            <a:r>
              <a:rPr lang="en" sz="1200">
                <a:solidFill>
                  <a:srgbClr val="555C5E"/>
                </a:solidFill>
                <a:highlight>
                  <a:srgbClr val="FFFFFF"/>
                </a:highlight>
                <a:latin typeface="Roboto"/>
                <a:ea typeface="Roboto"/>
                <a:cs typeface="Roboto"/>
                <a:sym typeface="Roboto"/>
              </a:rPr>
              <a:t> (International Conference on Engaging Communities, 2005) describes community engagement as a two-way process by which:</a:t>
            </a:r>
            <a:endParaRPr sz="1200">
              <a:solidFill>
                <a:srgbClr val="555C5E"/>
              </a:solidFill>
              <a:highlight>
                <a:srgbClr val="FFFFFF"/>
              </a:highlight>
              <a:latin typeface="Roboto"/>
              <a:ea typeface="Roboto"/>
              <a:cs typeface="Roboto"/>
              <a:sym typeface="Roboto"/>
            </a:endParaRPr>
          </a:p>
          <a:p>
            <a:pPr indent="-304800" lvl="0" marL="457200" rtl="0" algn="l">
              <a:lnSpc>
                <a:spcPct val="115000"/>
              </a:lnSpc>
              <a:spcBef>
                <a:spcPts val="1200"/>
              </a:spcBef>
              <a:spcAft>
                <a:spcPts val="0"/>
              </a:spcAft>
              <a:buClr>
                <a:srgbClr val="555C5E"/>
              </a:buClr>
              <a:buSzPts val="1200"/>
              <a:buFont typeface="Roboto"/>
              <a:buChar char="●"/>
            </a:pPr>
            <a:r>
              <a:rPr lang="en" sz="1200">
                <a:solidFill>
                  <a:srgbClr val="555C5E"/>
                </a:solidFill>
                <a:highlight>
                  <a:srgbClr val="FFFFFF"/>
                </a:highlight>
                <a:latin typeface="Roboto"/>
                <a:ea typeface="Roboto"/>
                <a:cs typeface="Roboto"/>
                <a:sym typeface="Roboto"/>
              </a:rPr>
              <a:t>the aspirations, concerns, needs and values of citizens and communities are incorporated at all levels and in all sectors in policy development, planning, decision-making, service delivery and assessment; and</a:t>
            </a:r>
            <a:endParaRPr sz="1200">
              <a:solidFill>
                <a:srgbClr val="555C5E"/>
              </a:solidFill>
              <a:highlight>
                <a:srgbClr val="FFFFFF"/>
              </a:highlight>
              <a:latin typeface="Roboto"/>
              <a:ea typeface="Roboto"/>
              <a:cs typeface="Roboto"/>
              <a:sym typeface="Roboto"/>
            </a:endParaRPr>
          </a:p>
          <a:p>
            <a:pPr indent="-304800" lvl="0" marL="457200" rtl="0" algn="l">
              <a:lnSpc>
                <a:spcPct val="115000"/>
              </a:lnSpc>
              <a:spcBef>
                <a:spcPts val="0"/>
              </a:spcBef>
              <a:spcAft>
                <a:spcPts val="0"/>
              </a:spcAft>
              <a:buClr>
                <a:srgbClr val="555C5E"/>
              </a:buClr>
              <a:buSzPts val="1200"/>
              <a:buFont typeface="Roboto"/>
              <a:buChar char="●"/>
            </a:pPr>
            <a:r>
              <a:rPr lang="en" sz="1200">
                <a:solidFill>
                  <a:srgbClr val="555C5E"/>
                </a:solidFill>
                <a:highlight>
                  <a:srgbClr val="FFFFFF"/>
                </a:highlight>
                <a:latin typeface="Roboto"/>
                <a:ea typeface="Roboto"/>
                <a:cs typeface="Roboto"/>
                <a:sym typeface="Roboto"/>
              </a:rPr>
              <a:t>governments and other business and civil society organizations involve citizens, clients, communities and other stakeholders in these processes.</a:t>
            </a:r>
            <a:endParaRPr sz="1200">
              <a:solidFill>
                <a:srgbClr val="555C5E"/>
              </a:solidFill>
              <a:highlight>
                <a:srgbClr val="FFFFFF"/>
              </a:highlight>
              <a:latin typeface="Roboto"/>
              <a:ea typeface="Roboto"/>
              <a:cs typeface="Roboto"/>
              <a:sym typeface="Roboto"/>
            </a:endParaRPr>
          </a:p>
          <a:p>
            <a:pPr indent="0" lvl="0" marL="0" rtl="0" algn="l">
              <a:lnSpc>
                <a:spcPct val="180000"/>
              </a:lnSpc>
              <a:spcBef>
                <a:spcPts val="1200"/>
              </a:spcBef>
              <a:spcAft>
                <a:spcPts val="0"/>
              </a:spcAft>
              <a:buNone/>
            </a:pPr>
            <a:r>
              <a:t/>
            </a:r>
            <a:endParaRPr sz="1500">
              <a:solidFill>
                <a:srgbClr val="231E20"/>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t/>
            </a:r>
            <a:endParaRPr sz="1800">
              <a:solidFill>
                <a:srgbClr val="434343"/>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p:nvPr/>
        </p:nvSpPr>
        <p:spPr>
          <a:xfrm flipH="1">
            <a:off x="0" y="0"/>
            <a:ext cx="9220500" cy="51435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txBox="1"/>
          <p:nvPr/>
        </p:nvSpPr>
        <p:spPr>
          <a:xfrm>
            <a:off x="0" y="173650"/>
            <a:ext cx="9220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lt1"/>
                </a:solidFill>
                <a:latin typeface="Roboto"/>
                <a:ea typeface="Roboto"/>
                <a:cs typeface="Roboto"/>
                <a:sym typeface="Roboto"/>
              </a:rPr>
              <a:t>CROSS SECTOR - EXAMPLES</a:t>
            </a:r>
            <a:endParaRPr sz="2200">
              <a:solidFill>
                <a:schemeClr val="lt1"/>
              </a:solidFill>
              <a:latin typeface="Roboto"/>
              <a:ea typeface="Roboto"/>
              <a:cs typeface="Roboto"/>
              <a:sym typeface="Roboto"/>
            </a:endParaRPr>
          </a:p>
        </p:txBody>
      </p:sp>
      <p:pic>
        <p:nvPicPr>
          <p:cNvPr id="118" name="Google Shape;118;p19"/>
          <p:cNvPicPr preferRelativeResize="0"/>
          <p:nvPr/>
        </p:nvPicPr>
        <p:blipFill>
          <a:blip r:embed="rId3">
            <a:alphaModFix/>
          </a:blip>
          <a:stretch>
            <a:fillRect/>
          </a:stretch>
        </p:blipFill>
        <p:spPr>
          <a:xfrm>
            <a:off x="7246498" y="4808648"/>
            <a:ext cx="1897499" cy="334850"/>
          </a:xfrm>
          <a:prstGeom prst="rect">
            <a:avLst/>
          </a:prstGeom>
          <a:noFill/>
          <a:ln>
            <a:noFill/>
          </a:ln>
        </p:spPr>
      </p:pic>
      <p:sp>
        <p:nvSpPr>
          <p:cNvPr id="119" name="Google Shape;119;p19"/>
          <p:cNvSpPr/>
          <p:nvPr/>
        </p:nvSpPr>
        <p:spPr>
          <a:xfrm>
            <a:off x="227475" y="810800"/>
            <a:ext cx="2039700" cy="389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txBox="1"/>
          <p:nvPr/>
        </p:nvSpPr>
        <p:spPr>
          <a:xfrm>
            <a:off x="243675" y="924825"/>
            <a:ext cx="2023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97A94E"/>
                </a:solidFill>
                <a:latin typeface="Roboto"/>
                <a:ea typeface="Roboto"/>
                <a:cs typeface="Roboto"/>
                <a:sym typeface="Roboto"/>
              </a:rPr>
              <a:t>Museum Expansion</a:t>
            </a:r>
            <a:endParaRPr sz="1600">
              <a:solidFill>
                <a:srgbClr val="97A94E"/>
              </a:solidFill>
              <a:latin typeface="Roboto"/>
              <a:ea typeface="Roboto"/>
              <a:cs typeface="Roboto"/>
              <a:sym typeface="Roboto"/>
            </a:endParaRPr>
          </a:p>
        </p:txBody>
      </p:sp>
      <p:sp>
        <p:nvSpPr>
          <p:cNvPr id="121" name="Google Shape;121;p19"/>
          <p:cNvSpPr/>
          <p:nvPr/>
        </p:nvSpPr>
        <p:spPr>
          <a:xfrm>
            <a:off x="2457750" y="810750"/>
            <a:ext cx="2039700" cy="389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p:nvPr/>
        </p:nvSpPr>
        <p:spPr>
          <a:xfrm>
            <a:off x="4688025" y="810750"/>
            <a:ext cx="2039700" cy="389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p:nvPr/>
        </p:nvSpPr>
        <p:spPr>
          <a:xfrm>
            <a:off x="6918300" y="810750"/>
            <a:ext cx="2039700" cy="389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txBox="1"/>
          <p:nvPr/>
        </p:nvSpPr>
        <p:spPr>
          <a:xfrm>
            <a:off x="2483075" y="924825"/>
            <a:ext cx="2039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97A94E"/>
                </a:solidFill>
                <a:latin typeface="Roboto"/>
                <a:ea typeface="Roboto"/>
                <a:cs typeface="Roboto"/>
                <a:sym typeface="Roboto"/>
              </a:rPr>
              <a:t>Resource Development</a:t>
            </a:r>
            <a:endParaRPr sz="1600">
              <a:solidFill>
                <a:srgbClr val="97A94E"/>
              </a:solidFill>
              <a:latin typeface="Roboto"/>
              <a:ea typeface="Roboto"/>
              <a:cs typeface="Roboto"/>
              <a:sym typeface="Roboto"/>
            </a:endParaRPr>
          </a:p>
        </p:txBody>
      </p:sp>
      <p:sp>
        <p:nvSpPr>
          <p:cNvPr id="125" name="Google Shape;125;p19"/>
          <p:cNvSpPr txBox="1"/>
          <p:nvPr/>
        </p:nvSpPr>
        <p:spPr>
          <a:xfrm>
            <a:off x="4688025" y="940275"/>
            <a:ext cx="2039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97A94E"/>
                </a:solidFill>
                <a:latin typeface="Roboto"/>
                <a:ea typeface="Roboto"/>
                <a:cs typeface="Roboto"/>
                <a:sym typeface="Roboto"/>
              </a:rPr>
              <a:t>Food Systems</a:t>
            </a:r>
            <a:endParaRPr sz="1600">
              <a:solidFill>
                <a:srgbClr val="97A94E"/>
              </a:solidFill>
              <a:latin typeface="Roboto"/>
              <a:ea typeface="Roboto"/>
              <a:cs typeface="Roboto"/>
              <a:sym typeface="Roboto"/>
            </a:endParaRPr>
          </a:p>
        </p:txBody>
      </p:sp>
      <p:sp>
        <p:nvSpPr>
          <p:cNvPr id="126" name="Google Shape;126;p19"/>
          <p:cNvSpPr txBox="1"/>
          <p:nvPr/>
        </p:nvSpPr>
        <p:spPr>
          <a:xfrm>
            <a:off x="6909175" y="924825"/>
            <a:ext cx="2023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97A94E"/>
                </a:solidFill>
                <a:latin typeface="Roboto"/>
                <a:ea typeface="Roboto"/>
                <a:cs typeface="Roboto"/>
                <a:sym typeface="Roboto"/>
              </a:rPr>
              <a:t>Others?</a:t>
            </a:r>
            <a:endParaRPr sz="1600">
              <a:solidFill>
                <a:srgbClr val="97A94E"/>
              </a:solidFill>
              <a:latin typeface="Roboto"/>
              <a:ea typeface="Roboto"/>
              <a:cs typeface="Roboto"/>
              <a:sym typeface="Roboto"/>
            </a:endParaRPr>
          </a:p>
        </p:txBody>
      </p:sp>
      <p:sp>
        <p:nvSpPr>
          <p:cNvPr id="127" name="Google Shape;127;p19"/>
          <p:cNvSpPr txBox="1"/>
          <p:nvPr/>
        </p:nvSpPr>
        <p:spPr>
          <a:xfrm>
            <a:off x="253375" y="1659600"/>
            <a:ext cx="20235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Roboto"/>
                <a:ea typeface="Roboto"/>
                <a:cs typeface="Roboto"/>
                <a:sym typeface="Roboto"/>
              </a:rPr>
              <a:t>A local museum is raising funds for an expansion; an essential part of the process is working with community members to solicit their input and build public goodwill for a likely bonding process</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a:solidFill>
                <a:srgbClr val="434343"/>
              </a:solidFill>
              <a:latin typeface="Roboto"/>
              <a:ea typeface="Roboto"/>
              <a:cs typeface="Roboto"/>
              <a:sym typeface="Roboto"/>
            </a:endParaRPr>
          </a:p>
        </p:txBody>
      </p:sp>
      <p:sp>
        <p:nvSpPr>
          <p:cNvPr id="128" name="Google Shape;128;p19"/>
          <p:cNvSpPr txBox="1"/>
          <p:nvPr/>
        </p:nvSpPr>
        <p:spPr>
          <a:xfrm>
            <a:off x="2477325" y="1659600"/>
            <a:ext cx="20235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Roboto"/>
                <a:ea typeface="Roboto"/>
                <a:cs typeface="Roboto"/>
                <a:sym typeface="Roboto"/>
              </a:rPr>
              <a:t>A governmental agency is visiting communities to solicit feedback and comments on new proposed offshore drilling projects</a:t>
            </a:r>
            <a:endParaRPr>
              <a:solidFill>
                <a:srgbClr val="434343"/>
              </a:solidFill>
              <a:latin typeface="Roboto"/>
              <a:ea typeface="Roboto"/>
              <a:cs typeface="Roboto"/>
              <a:sym typeface="Roboto"/>
            </a:endParaRPr>
          </a:p>
        </p:txBody>
      </p:sp>
      <p:sp>
        <p:nvSpPr>
          <p:cNvPr id="129" name="Google Shape;129;p19"/>
          <p:cNvSpPr txBox="1"/>
          <p:nvPr/>
        </p:nvSpPr>
        <p:spPr>
          <a:xfrm>
            <a:off x="4701275" y="1659600"/>
            <a:ext cx="2039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Roboto"/>
                <a:ea typeface="Roboto"/>
                <a:cs typeface="Roboto"/>
                <a:sym typeface="Roboto"/>
              </a:rPr>
              <a:t>Local civic leaders are working to develop solutions to address food insecurity, and are holding community meetings to determine options</a:t>
            </a:r>
            <a:endParaRPr>
              <a:solidFill>
                <a:srgbClr val="434343"/>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p:nvPr/>
        </p:nvSpPr>
        <p:spPr>
          <a:xfrm flipH="1">
            <a:off x="300" y="0"/>
            <a:ext cx="9144000" cy="7602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0"/>
          <p:cNvSpPr txBox="1"/>
          <p:nvPr/>
        </p:nvSpPr>
        <p:spPr>
          <a:xfrm>
            <a:off x="417150" y="237000"/>
            <a:ext cx="8310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Roboto"/>
                <a:ea typeface="Roboto"/>
                <a:cs typeface="Roboto"/>
                <a:sym typeface="Roboto"/>
              </a:rPr>
              <a:t>How does community engagement work?</a:t>
            </a:r>
            <a:endParaRPr sz="2200">
              <a:solidFill>
                <a:schemeClr val="lt1"/>
              </a:solidFill>
              <a:latin typeface="Roboto"/>
              <a:ea typeface="Roboto"/>
              <a:cs typeface="Roboto"/>
              <a:sym typeface="Roboto"/>
            </a:endParaRPr>
          </a:p>
        </p:txBody>
      </p:sp>
      <p:pic>
        <p:nvPicPr>
          <p:cNvPr id="136" name="Google Shape;136;p20"/>
          <p:cNvPicPr preferRelativeResize="0"/>
          <p:nvPr/>
        </p:nvPicPr>
        <p:blipFill>
          <a:blip r:embed="rId3">
            <a:alphaModFix/>
          </a:blip>
          <a:stretch>
            <a:fillRect/>
          </a:stretch>
        </p:blipFill>
        <p:spPr>
          <a:xfrm>
            <a:off x="7246498" y="4808648"/>
            <a:ext cx="1897499" cy="334850"/>
          </a:xfrm>
          <a:prstGeom prst="rect">
            <a:avLst/>
          </a:prstGeom>
          <a:noFill/>
          <a:ln>
            <a:noFill/>
          </a:ln>
        </p:spPr>
      </p:pic>
      <p:sp>
        <p:nvSpPr>
          <p:cNvPr id="137" name="Google Shape;137;p20"/>
          <p:cNvSpPr txBox="1"/>
          <p:nvPr/>
        </p:nvSpPr>
        <p:spPr>
          <a:xfrm>
            <a:off x="417150" y="965250"/>
            <a:ext cx="83103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There is no one-size fits all. Highly contextual and adaptive. Key is </a:t>
            </a:r>
            <a:r>
              <a:rPr b="1" lang="en" sz="1800">
                <a:solidFill>
                  <a:schemeClr val="dk1"/>
                </a:solidFill>
                <a:latin typeface="Roboto"/>
                <a:ea typeface="Roboto"/>
                <a:cs typeface="Roboto"/>
                <a:sym typeface="Roboto"/>
              </a:rPr>
              <a:t>listening</a:t>
            </a:r>
            <a:r>
              <a:rPr lang="en" sz="1800">
                <a:solidFill>
                  <a:schemeClr val="dk1"/>
                </a:solidFill>
                <a:latin typeface="Roboto"/>
                <a:ea typeface="Roboto"/>
                <a:cs typeface="Roboto"/>
                <a:sym typeface="Roboto"/>
              </a:rPr>
              <a:t> &amp; </a:t>
            </a:r>
            <a:r>
              <a:rPr b="1" lang="en" sz="1800">
                <a:solidFill>
                  <a:schemeClr val="dk1"/>
                </a:solidFill>
                <a:latin typeface="Roboto"/>
                <a:ea typeface="Roboto"/>
                <a:cs typeface="Roboto"/>
                <a:sym typeface="Roboto"/>
              </a:rPr>
              <a:t>clear communication</a:t>
            </a:r>
            <a:r>
              <a:rPr lang="en" sz="1800">
                <a:solidFill>
                  <a:schemeClr val="dk1"/>
                </a:solidFill>
                <a:latin typeface="Roboto"/>
                <a:ea typeface="Roboto"/>
                <a:cs typeface="Roboto"/>
                <a:sym typeface="Roboto"/>
              </a:rPr>
              <a:t>.</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Define goal</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Define audience(s)</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Define appropriate venue(s)</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Define method of outreach appropriate for audience(s)</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Consider who is easily reached; who is not and fine tune outreach </a:t>
            </a:r>
            <a:r>
              <a:rPr i="1" lang="en" sz="1800">
                <a:solidFill>
                  <a:schemeClr val="dk1"/>
                </a:solidFill>
                <a:latin typeface="Roboto"/>
                <a:ea typeface="Roboto"/>
                <a:cs typeface="Roboto"/>
                <a:sym typeface="Roboto"/>
              </a:rPr>
              <a:t>(consult with community leadership as appropriate)</a:t>
            </a:r>
            <a:endParaRPr i="1"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Clarify boundaries</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Clarify how decisions are made</a:t>
            </a:r>
            <a:endParaRPr sz="1800">
              <a:solidFill>
                <a:schemeClr val="dk1"/>
              </a:solidFill>
              <a:latin typeface="Roboto"/>
              <a:ea typeface="Roboto"/>
              <a:cs typeface="Roboto"/>
              <a:sym typeface="Roboto"/>
            </a:endParaRPr>
          </a:p>
          <a:p>
            <a:pPr indent="-342900" lvl="1" marL="9144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Clarify how information will be used</a:t>
            </a:r>
            <a:endParaRPr sz="2200">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p:nvPr/>
        </p:nvSpPr>
        <p:spPr>
          <a:xfrm flipH="1">
            <a:off x="300" y="0"/>
            <a:ext cx="9144000" cy="760200"/>
          </a:xfrm>
          <a:prstGeom prst="rect">
            <a:avLst/>
          </a:prstGeom>
          <a:solidFill>
            <a:srgbClr val="97A94E"/>
          </a:solidFill>
          <a:ln cap="flat" cmpd="sng" w="9525">
            <a:solidFill>
              <a:srgbClr val="97A9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txBox="1"/>
          <p:nvPr/>
        </p:nvSpPr>
        <p:spPr>
          <a:xfrm>
            <a:off x="417150" y="237000"/>
            <a:ext cx="8310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Roboto"/>
                <a:ea typeface="Roboto"/>
                <a:cs typeface="Roboto"/>
                <a:sym typeface="Roboto"/>
              </a:rPr>
              <a:t>One model of decision making </a:t>
            </a:r>
            <a:endParaRPr sz="2200">
              <a:solidFill>
                <a:schemeClr val="lt1"/>
              </a:solidFill>
              <a:latin typeface="Roboto"/>
              <a:ea typeface="Roboto"/>
              <a:cs typeface="Roboto"/>
              <a:sym typeface="Roboto"/>
            </a:endParaRPr>
          </a:p>
        </p:txBody>
      </p:sp>
      <p:pic>
        <p:nvPicPr>
          <p:cNvPr id="144" name="Google Shape;144;p21"/>
          <p:cNvPicPr preferRelativeResize="0"/>
          <p:nvPr/>
        </p:nvPicPr>
        <p:blipFill>
          <a:blip r:embed="rId3">
            <a:alphaModFix/>
          </a:blip>
          <a:stretch>
            <a:fillRect/>
          </a:stretch>
        </p:blipFill>
        <p:spPr>
          <a:xfrm>
            <a:off x="7246498" y="4808648"/>
            <a:ext cx="1897499" cy="334850"/>
          </a:xfrm>
          <a:prstGeom prst="rect">
            <a:avLst/>
          </a:prstGeom>
          <a:noFill/>
          <a:ln>
            <a:noFill/>
          </a:ln>
        </p:spPr>
      </p:pic>
      <p:pic>
        <p:nvPicPr>
          <p:cNvPr id="145" name="Google Shape;145;p21"/>
          <p:cNvPicPr preferRelativeResize="0"/>
          <p:nvPr/>
        </p:nvPicPr>
        <p:blipFill>
          <a:blip r:embed="rId4">
            <a:alphaModFix/>
          </a:blip>
          <a:stretch>
            <a:fillRect/>
          </a:stretch>
        </p:blipFill>
        <p:spPr>
          <a:xfrm>
            <a:off x="1288675" y="846250"/>
            <a:ext cx="6566641" cy="4078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